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1"/>
  </p:notesMasterIdLst>
  <p:sldIdLst>
    <p:sldId id="256" r:id="rId2"/>
    <p:sldId id="1126" r:id="rId3"/>
    <p:sldId id="1098" r:id="rId4"/>
    <p:sldId id="1103" r:id="rId5"/>
    <p:sldId id="1104" r:id="rId6"/>
    <p:sldId id="1105" r:id="rId7"/>
    <p:sldId id="1127" r:id="rId8"/>
    <p:sldId id="1128" r:id="rId9"/>
    <p:sldId id="1180" r:id="rId10"/>
    <p:sldId id="1181" r:id="rId11"/>
    <p:sldId id="1187" r:id="rId12"/>
    <p:sldId id="1186" r:id="rId13"/>
    <p:sldId id="286" r:id="rId14"/>
    <p:sldId id="1135" r:id="rId15"/>
    <p:sldId id="1184" r:id="rId16"/>
    <p:sldId id="1133" r:id="rId17"/>
    <p:sldId id="1189" r:id="rId18"/>
    <p:sldId id="1167" r:id="rId19"/>
    <p:sldId id="1190" r:id="rId20"/>
    <p:sldId id="1191" r:id="rId21"/>
    <p:sldId id="1192" r:id="rId22"/>
    <p:sldId id="1193" r:id="rId23"/>
    <p:sldId id="1188" r:id="rId24"/>
    <p:sldId id="1183" r:id="rId25"/>
    <p:sldId id="1097" r:id="rId26"/>
    <p:sldId id="1168" r:id="rId27"/>
    <p:sldId id="305" r:id="rId28"/>
    <p:sldId id="1144" r:id="rId29"/>
    <p:sldId id="1145" r:id="rId30"/>
    <p:sldId id="1146" r:id="rId31"/>
    <p:sldId id="1147" r:id="rId32"/>
    <p:sldId id="1164" r:id="rId33"/>
    <p:sldId id="1165" r:id="rId34"/>
    <p:sldId id="1166" r:id="rId35"/>
    <p:sldId id="1169" r:id="rId36"/>
    <p:sldId id="1170" r:id="rId37"/>
    <p:sldId id="1171" r:id="rId38"/>
    <p:sldId id="1172" r:id="rId39"/>
    <p:sldId id="1173" r:id="rId40"/>
    <p:sldId id="1174" r:id="rId41"/>
    <p:sldId id="1175" r:id="rId42"/>
    <p:sldId id="1176" r:id="rId43"/>
    <p:sldId id="1177" r:id="rId44"/>
    <p:sldId id="1178" r:id="rId45"/>
    <p:sldId id="1148" r:id="rId46"/>
    <p:sldId id="1149" r:id="rId47"/>
    <p:sldId id="1150" r:id="rId48"/>
    <p:sldId id="1139" r:id="rId49"/>
    <p:sldId id="1158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CCFF"/>
    <a:srgbClr val="FF3300"/>
    <a:srgbClr val="99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8" autoAdjust="0"/>
    <p:restoredTop sz="90926" autoAdjust="0"/>
  </p:normalViewPr>
  <p:slideViewPr>
    <p:cSldViewPr>
      <p:cViewPr varScale="1">
        <p:scale>
          <a:sx n="80" d="100"/>
          <a:sy n="80" d="100"/>
        </p:scale>
        <p:origin x="-202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A4F9853-A29E-4E27-8687-49A7B1934202}" type="datetimeFigureOut">
              <a:rPr lang="hr-HR"/>
              <a:pPr>
                <a:defRPr/>
              </a:pPr>
              <a:t>19.10.2022.</a:t>
            </a:fld>
            <a:endParaRPr lang="hr-H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ABDAA85-901A-42A2-A6DD-721CFCDE77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290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DAA85-901A-42A2-A6DD-721CFCDE7711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34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32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5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33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34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7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35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07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37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6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38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54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17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40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3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41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8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DAA85-901A-42A2-A6DD-721CFCDE7711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8695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42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62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43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44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2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45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88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12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47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27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49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1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18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9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25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26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9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28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6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29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68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30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8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EABD22-0CCB-48AA-B8A8-0E29A77C7C47}" type="slidenum">
              <a:rPr lang="hr-HR" smtClean="0">
                <a:solidFill>
                  <a:srgbClr val="000000"/>
                </a:solidFill>
              </a:rPr>
              <a:pPr eaLnBrk="1" hangingPunct="1"/>
              <a:t>31</a:t>
            </a:fld>
            <a:endParaRPr lang="hr-HR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40" y="4343913"/>
            <a:ext cx="5488322" cy="41143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7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2D4BCF-689E-4FFF-AF07-FE16FC7CB9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0BCD1-13BC-4188-8F0B-158DFC803F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B3236-4263-43D7-BB06-041DCA14C4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FD5AED-D717-45A8-AD91-47525AA2553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0E9AF7-BC10-4311-9FD2-03109BF20A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4FB372-AA6A-4E28-863E-CE0FFA27E67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065E29-CEFB-4B38-A3B8-87881D55D1E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245ED8-A5B0-4AE4-B9F6-40483743B9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4221CE-4581-48DF-87D7-E6F28BC785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FA6738-B133-4C0A-A521-A99680822E7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12BC23-572C-4D59-A2CC-F0F27C10AD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7BF0C2EF-5628-410E-94A3-DE1CDA56F6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9144000" cy="6813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hr-HR" altLang="sr-Latn-R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DBOR ZA</a:t>
            </a:r>
            <a:b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ZDRAVSTVO I SOCIJALNU POLITIKU HRVATSKOG SABORA</a:t>
            </a:r>
            <a:r>
              <a:rPr lang="hr-HR" altLang="sr-Latn-R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altLang="sr-Latn-R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altLang="sr-Latn-R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ŠTO MOŽEMO UNAPRIJEDITI U PALIJATIVNOJ SKRBI U RH</a:t>
            </a:r>
            <a:b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Hrvatsko društvo za palijativnu medicinu HLZ</a:t>
            </a:r>
            <a:br>
              <a:rPr lang="hr-HR" altLang="sr-Latn-R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1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Vlasta Vučevac dr.med. predsjednica</a:t>
            </a:r>
            <a:r>
              <a:rPr lang="hr-HR" altLang="sr-Latn-R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3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hr-HR" altLang="sr-Latn-R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Zagreb 21. 10. 2022</a:t>
            </a:r>
            <a:r>
              <a:rPr lang="hr-HR" altLang="sr-Latn-RS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hr-HR" altLang="sr-Latn-RS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GB" altLang="sr-Latn-RS" sz="27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EB0CD9-B24A-46B8-A883-79EE4B5DB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64704"/>
            <a:ext cx="8136830" cy="4114800"/>
          </a:xfrm>
        </p:spPr>
        <p:txBody>
          <a:bodyPr>
            <a:normAutofit/>
          </a:bodyPr>
          <a:lstStyle/>
          <a:p>
            <a:pPr marL="384048" lvl="1" indent="0" algn="ctr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TRAJNO USAVRŠAVANJE </a:t>
            </a:r>
          </a:p>
          <a:p>
            <a:pPr marL="384048" lvl="1" indent="0" algn="ctr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Medcinski fakultet Sveučilište Zagreb</a:t>
            </a:r>
          </a:p>
          <a:p>
            <a:pPr marL="384048" lvl="1" indent="0" algn="ctr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None/>
              <a:defRPr/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Posljediplomski tečajevi  1. kategorije</a:t>
            </a:r>
            <a:endParaRPr lang="hr-HR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endParaRPr lang="hr-HR" sz="1600" b="1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Psihološki </a:t>
            </a: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aspekti u </a:t>
            </a: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palijativnoj </a:t>
            </a: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skrbi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Komunikacijske vještine u onkologiji i palijativnoj medicini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Pristup bolesniku s demencijom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Palijativna skrb neuroloških bolesnika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Liječenje boli </a:t>
            </a: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djece</a:t>
            </a:r>
          </a:p>
          <a:p>
            <a:pPr lvl="1" eaLnBrk="1" hangingPunct="1">
              <a:lnSpc>
                <a:spcPct val="110000"/>
              </a:lnSpc>
              <a:spcBef>
                <a:spcPts val="450"/>
              </a:spcBef>
              <a:buClr>
                <a:srgbClr val="00B0F0"/>
              </a:buClr>
              <a:buSzPct val="100000"/>
              <a:buFont typeface="Arial" charset="0"/>
              <a:buChar char="•"/>
              <a:defRPr/>
            </a:pPr>
            <a:endParaRPr lang="hr-HR" sz="16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	Medicinski fakultet Zg - Palijativna med obavezni predmet</a:t>
            </a:r>
          </a:p>
          <a:p>
            <a:pPr marL="18288" indent="0">
              <a:buNone/>
            </a:pP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</a:rPr>
              <a:t>	Veleučilište i Sveučilišta, uvode predmet palijativna skrb</a:t>
            </a:r>
            <a:endParaRPr lang="hr-HR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B2C92B19-BCA7-4A3B-AE22-2F5B2D9E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12968" cy="622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ctr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ZAKON O ZDRASTVENOJ ZAŠTITI</a:t>
            </a:r>
            <a:endParaRPr lang="hr-HR" sz="1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lvl="7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lvl="7" fontAlgn="base">
              <a:lnSpc>
                <a:spcPct val="80000"/>
              </a:lnSpc>
              <a:spcBef>
                <a:spcPts val="450"/>
              </a:spcBef>
              <a:spcAft>
                <a:spcPct val="0"/>
              </a:spcAft>
              <a:buSzPct val="100000"/>
              <a:defRPr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2003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Ustanova za palijativnu skrb na nivou PZZ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interdisciplinarni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tim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ambulanta za palijativnu skrb i bol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dnevni boravak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stacionar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DZ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su dužni omogućiti palijativnu skrb bolesnicima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SzPct val="100000"/>
              <a:defRPr/>
            </a:pPr>
            <a:endParaRPr lang="hr-HR" sz="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2008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poglavlje 17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“palijativnu skrb i hospicij uključiti u zdravstveni sustav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	  do 12.mj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2008.“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hr-HR" sz="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2011.01.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MZ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odobrilo otvaranje 1. ustanove za palijativnu skrb PZZ</a:t>
            </a:r>
            <a:b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   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Villa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Brezovica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SzPct val="100000"/>
              <a:defRPr/>
            </a:pPr>
            <a:endParaRPr lang="hr-HR" sz="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2011.07. 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izmjena Zakona o zdravstvenoj zaštiti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palijativna skrb  se može organizirati i na sekundarnoj razini</a:t>
            </a:r>
          </a:p>
          <a:p>
            <a:pPr eaLnBrk="1" hangingPunct="1">
              <a:lnSpc>
                <a:spcPct val="80000"/>
              </a:lnSpc>
              <a:spcBef>
                <a:spcPts val="250"/>
              </a:spcBef>
              <a:buSzPct val="100000"/>
              <a:defRPr/>
            </a:pPr>
            <a:endParaRPr lang="hr-HR" sz="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Pravilnik o izmjenama i dopunama Pravilnika o minimalnim uvjetima u pogledu prostora radnika i medicinsko-tehničke opreme za obavljanje zdravstvene djelatnosti - NN 61/11</a:t>
            </a:r>
            <a:r>
              <a:rPr lang="hr-HR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NN124/15 -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13.11.2015.</a:t>
            </a:r>
            <a:br>
              <a:rPr lang="hr-HR" sz="18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endParaRPr lang="hr-HR" sz="800" b="1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hr-HR" sz="1800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Očekujemo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izmjene i dopune Pravilnika o minimalnim uvjetima…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18.10.2017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Vlada RH prihvatila Nacionalni plan razvoja PS 2017.-2020.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14.11.2018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</a:t>
            </a:r>
            <a:r>
              <a:rPr lang="hr-HR" sz="1800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Novi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Zakon o zdravstvenoj zaštiti</a:t>
            </a:r>
          </a:p>
        </p:txBody>
      </p:sp>
    </p:spTree>
    <p:extLst>
      <p:ext uri="{BB962C8B-B14F-4D97-AF65-F5344CB8AC3E}">
        <p14:creationId xmlns:p14="http://schemas.microsoft.com/office/powerpoint/2010/main" val="2123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332656"/>
            <a:ext cx="7488832" cy="610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00000"/>
            </a:pPr>
            <a:r>
              <a:rPr lang="hr-HR" altLang="en-US" sz="2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Modeli organizacije</a:t>
            </a:r>
            <a:r>
              <a:rPr lang="hr-HR" altLang="en-US" sz="2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endParaRPr lang="hr-HR" altLang="en-US" sz="2800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lvl="4">
              <a:lnSpc>
                <a:spcPct val="80000"/>
              </a:lnSpc>
              <a:spcBef>
                <a:spcPts val="450"/>
              </a:spcBef>
              <a:buClr>
                <a:srgbClr val="FF0000"/>
              </a:buClr>
              <a:buSzPct val="100000"/>
            </a:pPr>
            <a:endParaRPr lang="hr-HR" altLang="en-US" sz="2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spcBef>
                <a:spcPts val="450"/>
              </a:spcBef>
              <a:buClr>
                <a:srgbClr val="FF0000"/>
              </a:buClr>
              <a:buSzPct val="100000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ambulanta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 savjetovalište za palijativnu medicinu i bol u     DZ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mobilni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palijativni tim za kućne posjete u DZ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ustanova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 zdravstvenu njegu sa stacionarom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DZ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sa stacionarom (otoci, zaleđe, ruralna sredina)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ustanova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 palijativnu skrb sa stacionarom – hospicij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boravak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u domu za starije – gerantološki centri</a:t>
            </a:r>
          </a:p>
          <a:p>
            <a:pPr eaLnBrk="1" hangingPunct="1">
              <a:spcBef>
                <a:spcPts val="450"/>
              </a:spcBef>
              <a:buSzPct val="100000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(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moraju osigurati liječenje boli i drugih simptoma, socijalnu skrb, </a:t>
            </a:r>
            <a:endParaRPr lang="hr-HR" altLang="en-US" sz="1800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spcBef>
                <a:spcPts val="450"/>
              </a:spcBef>
              <a:buSzPct val="100000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radnu 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 fizikalnu terapiju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)</a:t>
            </a:r>
          </a:p>
          <a:p>
            <a:pPr eaLnBrk="1" hangingPunct="1">
              <a:spcBef>
                <a:spcPts val="450"/>
              </a:spcBef>
              <a:buSzPct val="100000"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spcBef>
                <a:spcPts val="450"/>
              </a:spcBef>
              <a:buClr>
                <a:srgbClr val="0000FF"/>
              </a:buClr>
              <a:buSzPct val="100000"/>
            </a:pPr>
            <a:r>
              <a:rPr lang="hr-HR" altLang="en-US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dnevne </a:t>
            </a:r>
            <a:r>
              <a:rPr lang="hr-HR" altLang="en-US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bolnice </a:t>
            </a:r>
            <a:r>
              <a:rPr lang="hr-HR" altLang="en-US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 palijativnu medicinu </a:t>
            </a:r>
          </a:p>
          <a:p>
            <a:pPr eaLnBrk="1" hangingPunct="1">
              <a:spcBef>
                <a:spcPts val="450"/>
              </a:spcBef>
              <a:buSzPct val="100000"/>
            </a:pP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(</a:t>
            </a:r>
            <a:r>
              <a:rPr lang="hr-HR" altLang="en-US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onkologija, kirurgija, interna, neurologija, psihijatrija itd.) </a:t>
            </a:r>
            <a:br>
              <a:rPr lang="hr-HR" altLang="en-US" sz="1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bolnički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kreveti – palijativne jedinicena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odjelima</a:t>
            </a:r>
          </a:p>
          <a:p>
            <a:pPr eaLnBrk="1" hangingPunct="1">
              <a:spcBef>
                <a:spcPts val="450"/>
              </a:spcBef>
              <a:buSzPct val="100000"/>
            </a:pPr>
            <a:endParaRPr lang="hr-HR" altLang="en-US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spcBef>
                <a:spcPts val="450"/>
              </a:spcBef>
              <a:buSzPct val="100000"/>
            </a:pP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Bolnice - specijalizirani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odjeli,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zavodi?,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klinike za pal. med.?????</a:t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referentni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centri - centri </a:t>
            </a: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izvrsnosti!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altLang="en-US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služba </a:t>
            </a:r>
            <a:r>
              <a:rPr lang="hr-HR" altLang="en-US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žalovanja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SzPct val="100000"/>
            </a:pPr>
            <a:endParaRPr lang="hr-HR" altLang="en-US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3" name="Title 1">
            <a:extLst>
              <a:ext uri="{FF2B5EF4-FFF2-40B4-BE49-F238E27FC236}">
                <a16:creationId xmlns:a16="http://schemas.microsoft.com/office/drawing/2014/main" xmlns="" id="{62E81E01-2198-4520-8B69-97BEBFCAAD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463"/>
            <a:ext cx="8102600" cy="3746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2400" b="1" dirty="0"/>
              <a:t>Model integrirane skrbi za palijativnog pacijenta</a:t>
            </a:r>
            <a:endParaRPr lang="hr-HR" altLang="sr-Latn-RS" sz="2400" dirty="0"/>
          </a:p>
        </p:txBody>
      </p:sp>
      <p:pic>
        <p:nvPicPr>
          <p:cNvPr id="29751" name="Picture 4" descr="HDPMHLZ03">
            <a:extLst>
              <a:ext uri="{FF2B5EF4-FFF2-40B4-BE49-F238E27FC236}">
                <a16:creationId xmlns:a16="http://schemas.microsoft.com/office/drawing/2014/main" xmlns="" id="{D6B069D4-90D3-4283-B17A-C8E0F2BB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Pravokutnik: zaobljeni kutovi 57">
            <a:extLst>
              <a:ext uri="{FF2B5EF4-FFF2-40B4-BE49-F238E27FC236}">
                <a16:creationId xmlns:a16="http://schemas.microsoft.com/office/drawing/2014/main" xmlns="" id="{F70FA2E5-E435-4684-8968-E2566971AB1D}"/>
              </a:ext>
            </a:extLst>
          </p:cNvPr>
          <p:cNvSpPr/>
          <p:nvPr/>
        </p:nvSpPr>
        <p:spPr>
          <a:xfrm>
            <a:off x="327171" y="411061"/>
            <a:ext cx="1291904" cy="70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Pacijent se 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liječi u bolnici</a:t>
            </a:r>
          </a:p>
        </p:txBody>
      </p:sp>
      <p:sp>
        <p:nvSpPr>
          <p:cNvPr id="63" name="Pravokutnik: zaobljeni kutovi 62">
            <a:extLst>
              <a:ext uri="{FF2B5EF4-FFF2-40B4-BE49-F238E27FC236}">
                <a16:creationId xmlns:a16="http://schemas.microsoft.com/office/drawing/2014/main" xmlns="" id="{74A26AB8-33DD-4DA7-816E-BA979500C135}"/>
              </a:ext>
            </a:extLst>
          </p:cNvPr>
          <p:cNvSpPr/>
          <p:nvPr/>
        </p:nvSpPr>
        <p:spPr>
          <a:xfrm>
            <a:off x="1932264" y="411061"/>
            <a:ext cx="1291904" cy="70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Pacijent je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neizlječiv</a:t>
            </a:r>
          </a:p>
        </p:txBody>
      </p:sp>
      <p:sp>
        <p:nvSpPr>
          <p:cNvPr id="65" name="Pravokutnik: zaobljeni kutovi 64">
            <a:extLst>
              <a:ext uri="{FF2B5EF4-FFF2-40B4-BE49-F238E27FC236}">
                <a16:creationId xmlns:a16="http://schemas.microsoft.com/office/drawing/2014/main" xmlns="" id="{28072C67-3696-49A0-B903-1D74A3E9308A}"/>
              </a:ext>
            </a:extLst>
          </p:cNvPr>
          <p:cNvSpPr/>
          <p:nvPr/>
        </p:nvSpPr>
        <p:spPr>
          <a:xfrm>
            <a:off x="3540154" y="411061"/>
            <a:ext cx="1501629" cy="70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Priopćavanje loše vijesti Dg. Z51.5 TIHA SOBA</a:t>
            </a:r>
            <a:endParaRPr lang="hr-HR" sz="1200" b="1" dirty="0">
              <a:solidFill>
                <a:schemeClr val="tx1"/>
              </a:solidFill>
            </a:endParaRPr>
          </a:p>
        </p:txBody>
      </p:sp>
      <p:sp>
        <p:nvSpPr>
          <p:cNvPr id="67" name="Pravokutnik: zaobljeni kutovi 66">
            <a:extLst>
              <a:ext uri="{FF2B5EF4-FFF2-40B4-BE49-F238E27FC236}">
                <a16:creationId xmlns:a16="http://schemas.microsoft.com/office/drawing/2014/main" xmlns="" id="{71B7B0DD-4D4C-42A6-A14C-56A682AB4FD8}"/>
              </a:ext>
            </a:extLst>
          </p:cNvPr>
          <p:cNvSpPr/>
          <p:nvPr/>
        </p:nvSpPr>
        <p:spPr>
          <a:xfrm>
            <a:off x="6301530" y="411060"/>
            <a:ext cx="1986793" cy="7046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1"/>
                </a:solidFill>
              </a:rPr>
              <a:t>Tim za potporu osoblju</a:t>
            </a:r>
            <a:br>
              <a:rPr lang="hr-HR" sz="1200" b="1" dirty="0">
                <a:solidFill>
                  <a:schemeClr val="tx1"/>
                </a:solidFill>
              </a:rPr>
            </a:br>
            <a:r>
              <a:rPr lang="hr-HR" sz="1200" b="1" dirty="0">
                <a:solidFill>
                  <a:schemeClr val="tx1"/>
                </a:solidFill>
              </a:rPr>
              <a:t>u palijativnoj skrbi</a:t>
            </a:r>
            <a:br>
              <a:rPr lang="hr-HR" sz="1200" b="1" dirty="0">
                <a:solidFill>
                  <a:schemeClr val="tx1"/>
                </a:solidFill>
              </a:rPr>
            </a:br>
            <a:r>
              <a:rPr lang="hr-HR" sz="1200" b="1" i="1" dirty="0">
                <a:solidFill>
                  <a:schemeClr val="tx1"/>
                </a:solidFill>
              </a:rPr>
              <a:t>psihijatar - psiholog</a:t>
            </a:r>
            <a:endParaRPr lang="hr-HR" sz="1200" b="1" dirty="0">
              <a:solidFill>
                <a:schemeClr val="tx1"/>
              </a:solidFill>
            </a:endParaRPr>
          </a:p>
        </p:txBody>
      </p:sp>
      <p:sp>
        <p:nvSpPr>
          <p:cNvPr id="68" name="Pravokutnik: zaobljeni kutovi 67">
            <a:extLst>
              <a:ext uri="{FF2B5EF4-FFF2-40B4-BE49-F238E27FC236}">
                <a16:creationId xmlns:a16="http://schemas.microsoft.com/office/drawing/2014/main" xmlns="" id="{A0A1ED5D-7AF2-4976-820D-F4F16A4C2D30}"/>
              </a:ext>
            </a:extLst>
          </p:cNvPr>
          <p:cNvSpPr/>
          <p:nvPr/>
        </p:nvSpPr>
        <p:spPr>
          <a:xfrm>
            <a:off x="3287087" y="1543574"/>
            <a:ext cx="2013358" cy="9647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Bolnički </a:t>
            </a:r>
            <a:br>
              <a:rPr lang="hr-HR" sz="1400" b="1" dirty="0" smtClean="0">
                <a:solidFill>
                  <a:schemeClr val="tx1"/>
                </a:solidFill>
              </a:rPr>
            </a:br>
            <a:r>
              <a:rPr lang="hr-HR" sz="1400" b="1" dirty="0" smtClean="0">
                <a:solidFill>
                  <a:schemeClr val="tx1"/>
                </a:solidFill>
              </a:rPr>
              <a:t>palijativni tim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69" name="Pravokutnik: zaobljeni kutovi 68">
            <a:extLst>
              <a:ext uri="{FF2B5EF4-FFF2-40B4-BE49-F238E27FC236}">
                <a16:creationId xmlns:a16="http://schemas.microsoft.com/office/drawing/2014/main" xmlns="" id="{E1AA5850-3B3C-4080-8144-785D7288E0ED}"/>
              </a:ext>
            </a:extLst>
          </p:cNvPr>
          <p:cNvSpPr/>
          <p:nvPr/>
        </p:nvSpPr>
        <p:spPr>
          <a:xfrm>
            <a:off x="3288484" y="3717721"/>
            <a:ext cx="2013358" cy="96473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Centar za koordinaciju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palijativne skrbi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pri domu zdravlja</a:t>
            </a:r>
          </a:p>
        </p:txBody>
      </p:sp>
      <p:sp>
        <p:nvSpPr>
          <p:cNvPr id="70" name="Pravokutnik: zaobljeni kutovi 69">
            <a:extLst>
              <a:ext uri="{FF2B5EF4-FFF2-40B4-BE49-F238E27FC236}">
                <a16:creationId xmlns:a16="http://schemas.microsoft.com/office/drawing/2014/main" xmlns="" id="{1A19F362-7293-4F54-B0D9-899AE5FFB7D0}"/>
              </a:ext>
            </a:extLst>
          </p:cNvPr>
          <p:cNvSpPr/>
          <p:nvPr/>
        </p:nvSpPr>
        <p:spPr>
          <a:xfrm>
            <a:off x="2827090" y="2927757"/>
            <a:ext cx="2936146" cy="33556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Registar palijativnih pacijenata</a:t>
            </a:r>
          </a:p>
        </p:txBody>
      </p:sp>
      <p:sp>
        <p:nvSpPr>
          <p:cNvPr id="71" name="Pravokutnik: zaobljeni kutovi 70">
            <a:extLst>
              <a:ext uri="{FF2B5EF4-FFF2-40B4-BE49-F238E27FC236}">
                <a16:creationId xmlns:a16="http://schemas.microsoft.com/office/drawing/2014/main" xmlns="" id="{CDC1AD0C-DC85-44FA-8C13-F735A398872B}"/>
              </a:ext>
            </a:extLst>
          </p:cNvPr>
          <p:cNvSpPr/>
          <p:nvPr/>
        </p:nvSpPr>
        <p:spPr>
          <a:xfrm>
            <a:off x="290818" y="5949280"/>
            <a:ext cx="1786855" cy="815130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Tim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obiteljskog liječnika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Dg. Z51.5</a:t>
            </a:r>
          </a:p>
        </p:txBody>
      </p:sp>
      <p:sp>
        <p:nvSpPr>
          <p:cNvPr id="72" name="Pravokutnik: zaobljeni kutovi 71">
            <a:extLst>
              <a:ext uri="{FF2B5EF4-FFF2-40B4-BE49-F238E27FC236}">
                <a16:creationId xmlns:a16="http://schemas.microsoft.com/office/drawing/2014/main" xmlns="" id="{7CA09383-CBD5-4CC1-98F4-73C654AA9F80}"/>
              </a:ext>
            </a:extLst>
          </p:cNvPr>
          <p:cNvSpPr/>
          <p:nvPr/>
        </p:nvSpPr>
        <p:spPr>
          <a:xfrm>
            <a:off x="327171" y="2395756"/>
            <a:ext cx="1714150" cy="81513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Brza traka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u bolničkom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CZHM</a:t>
            </a:r>
          </a:p>
        </p:txBody>
      </p:sp>
      <p:sp>
        <p:nvSpPr>
          <p:cNvPr id="73" name="Pravokutnik: zaobljeni kutovi 72">
            <a:extLst>
              <a:ext uri="{FF2B5EF4-FFF2-40B4-BE49-F238E27FC236}">
                <a16:creationId xmlns:a16="http://schemas.microsoft.com/office/drawing/2014/main" xmlns="" id="{911A7B52-73DF-422A-B6E8-79B4487EB15A}"/>
              </a:ext>
            </a:extLst>
          </p:cNvPr>
          <p:cNvSpPr/>
          <p:nvPr/>
        </p:nvSpPr>
        <p:spPr>
          <a:xfrm>
            <a:off x="1887523" y="3514988"/>
            <a:ext cx="1115735" cy="5201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ZHMP</a:t>
            </a:r>
          </a:p>
        </p:txBody>
      </p:sp>
      <p:sp>
        <p:nvSpPr>
          <p:cNvPr id="74" name="Pravokutnik: zaobljeni kutovi 73">
            <a:extLst>
              <a:ext uri="{FF2B5EF4-FFF2-40B4-BE49-F238E27FC236}">
                <a16:creationId xmlns:a16="http://schemas.microsoft.com/office/drawing/2014/main" xmlns="" id="{09AAB5C8-D814-40DB-879A-5192AEDA5544}"/>
              </a:ext>
            </a:extLst>
          </p:cNvPr>
          <p:cNvSpPr/>
          <p:nvPr/>
        </p:nvSpPr>
        <p:spPr>
          <a:xfrm>
            <a:off x="6410587" y="1729706"/>
            <a:ext cx="1248562" cy="81513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Specijalne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bolnice</a:t>
            </a:r>
          </a:p>
        </p:txBody>
      </p:sp>
      <p:sp>
        <p:nvSpPr>
          <p:cNvPr id="75" name="Pravokutnik: zaobljeni kutovi 74">
            <a:extLst>
              <a:ext uri="{FF2B5EF4-FFF2-40B4-BE49-F238E27FC236}">
                <a16:creationId xmlns:a16="http://schemas.microsoft.com/office/drawing/2014/main" xmlns="" id="{DCB99A83-8858-41AE-8AA9-B90F9A8AA2C0}"/>
              </a:ext>
            </a:extLst>
          </p:cNvPr>
          <p:cNvSpPr/>
          <p:nvPr/>
        </p:nvSpPr>
        <p:spPr>
          <a:xfrm>
            <a:off x="7928995" y="1359016"/>
            <a:ext cx="1115735" cy="6676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Produženo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liječenje</a:t>
            </a:r>
          </a:p>
        </p:txBody>
      </p:sp>
      <p:sp>
        <p:nvSpPr>
          <p:cNvPr id="77" name="Pravokutnik: zaobljeni kutovi 76">
            <a:extLst>
              <a:ext uri="{FF2B5EF4-FFF2-40B4-BE49-F238E27FC236}">
                <a16:creationId xmlns:a16="http://schemas.microsoft.com/office/drawing/2014/main" xmlns="" id="{83EEC848-0A49-43B7-A614-93DF9B6314BC}"/>
              </a:ext>
            </a:extLst>
          </p:cNvPr>
          <p:cNvSpPr/>
          <p:nvPr/>
        </p:nvSpPr>
        <p:spPr>
          <a:xfrm>
            <a:off x="7928994" y="2234617"/>
            <a:ext cx="1115735" cy="6676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Hospicij</a:t>
            </a:r>
          </a:p>
        </p:txBody>
      </p:sp>
      <p:sp>
        <p:nvSpPr>
          <p:cNvPr id="79" name="Pravokutnik: zaobljeni kutovi 78">
            <a:extLst>
              <a:ext uri="{FF2B5EF4-FFF2-40B4-BE49-F238E27FC236}">
                <a16:creationId xmlns:a16="http://schemas.microsoft.com/office/drawing/2014/main" xmlns="" id="{78D8FA68-3312-4DBB-985B-F052B767893B}"/>
              </a:ext>
            </a:extLst>
          </p:cNvPr>
          <p:cNvSpPr/>
          <p:nvPr/>
        </p:nvSpPr>
        <p:spPr>
          <a:xfrm>
            <a:off x="3433893" y="5949280"/>
            <a:ext cx="1714150" cy="815130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Obitelj</a:t>
            </a:r>
          </a:p>
        </p:txBody>
      </p:sp>
      <p:sp>
        <p:nvSpPr>
          <p:cNvPr id="80" name="Pravokutnik: zaobljeni kutovi 79">
            <a:extLst>
              <a:ext uri="{FF2B5EF4-FFF2-40B4-BE49-F238E27FC236}">
                <a16:creationId xmlns:a16="http://schemas.microsoft.com/office/drawing/2014/main" xmlns="" id="{089E05E4-99DC-4CC3-A038-8D82828559C7}"/>
              </a:ext>
            </a:extLst>
          </p:cNvPr>
          <p:cNvSpPr/>
          <p:nvPr/>
        </p:nvSpPr>
        <p:spPr>
          <a:xfrm>
            <a:off x="3733100" y="5010674"/>
            <a:ext cx="1115735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Patronaža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ZNJUK</a:t>
            </a:r>
          </a:p>
        </p:txBody>
      </p:sp>
      <p:sp>
        <p:nvSpPr>
          <p:cNvPr id="82" name="Pravokutnik: zaobljeni kutovi 81">
            <a:extLst>
              <a:ext uri="{FF2B5EF4-FFF2-40B4-BE49-F238E27FC236}">
                <a16:creationId xmlns:a16="http://schemas.microsoft.com/office/drawing/2014/main" xmlns="" id="{E5A3E2B9-A097-41F0-BD5B-E514912E9D1D}"/>
              </a:ext>
            </a:extLst>
          </p:cNvPr>
          <p:cNvSpPr/>
          <p:nvPr/>
        </p:nvSpPr>
        <p:spPr>
          <a:xfrm>
            <a:off x="1398869" y="4788015"/>
            <a:ext cx="1714150" cy="815130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Mobilni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palijativni tim</a:t>
            </a:r>
          </a:p>
        </p:txBody>
      </p:sp>
      <p:sp>
        <p:nvSpPr>
          <p:cNvPr id="83" name="Pravokutnik: zaobljeni kutovi 82">
            <a:extLst>
              <a:ext uri="{FF2B5EF4-FFF2-40B4-BE49-F238E27FC236}">
                <a16:creationId xmlns:a16="http://schemas.microsoft.com/office/drawing/2014/main" xmlns="" id="{E87B1285-853C-40A1-99EB-0A8814DB2A2B}"/>
              </a:ext>
            </a:extLst>
          </p:cNvPr>
          <p:cNvSpPr/>
          <p:nvPr/>
        </p:nvSpPr>
        <p:spPr>
          <a:xfrm>
            <a:off x="7852095" y="2995219"/>
            <a:ext cx="1189137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Posudionica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pomagala</a:t>
            </a:r>
          </a:p>
        </p:txBody>
      </p:sp>
      <p:sp>
        <p:nvSpPr>
          <p:cNvPr id="86" name="Pravokutnik: zaobljeni kutovi 85">
            <a:extLst>
              <a:ext uri="{FF2B5EF4-FFF2-40B4-BE49-F238E27FC236}">
                <a16:creationId xmlns:a16="http://schemas.microsoft.com/office/drawing/2014/main" xmlns="" id="{AD743EC2-272F-4058-8975-3D6F4973B45F}"/>
              </a:ext>
            </a:extLst>
          </p:cNvPr>
          <p:cNvSpPr/>
          <p:nvPr/>
        </p:nvSpPr>
        <p:spPr>
          <a:xfrm>
            <a:off x="7852095" y="3747435"/>
            <a:ext cx="1189137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Socijalna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služba</a:t>
            </a:r>
          </a:p>
        </p:txBody>
      </p:sp>
      <p:sp>
        <p:nvSpPr>
          <p:cNvPr id="87" name="Pravokutnik: zaobljeni kutovi 86">
            <a:extLst>
              <a:ext uri="{FF2B5EF4-FFF2-40B4-BE49-F238E27FC236}">
                <a16:creationId xmlns:a16="http://schemas.microsoft.com/office/drawing/2014/main" xmlns="" id="{FB8F720E-2406-4B68-9E48-F64D57CADFAE}"/>
              </a:ext>
            </a:extLst>
          </p:cNvPr>
          <p:cNvSpPr/>
          <p:nvPr/>
        </p:nvSpPr>
        <p:spPr>
          <a:xfrm>
            <a:off x="7852095" y="4495451"/>
            <a:ext cx="1194727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Duhovna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skrb</a:t>
            </a:r>
          </a:p>
        </p:txBody>
      </p:sp>
      <p:sp>
        <p:nvSpPr>
          <p:cNvPr id="88" name="Pravokutnik: zaobljeni kutovi 87">
            <a:extLst>
              <a:ext uri="{FF2B5EF4-FFF2-40B4-BE49-F238E27FC236}">
                <a16:creationId xmlns:a16="http://schemas.microsoft.com/office/drawing/2014/main" xmlns="" id="{6610ED7C-2068-43E1-B16B-A39A7542225D}"/>
              </a:ext>
            </a:extLst>
          </p:cNvPr>
          <p:cNvSpPr/>
          <p:nvPr/>
        </p:nvSpPr>
        <p:spPr>
          <a:xfrm>
            <a:off x="7868873" y="5247667"/>
            <a:ext cx="1194727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Volonteri u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palijativnoj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skrbi</a:t>
            </a:r>
          </a:p>
        </p:txBody>
      </p:sp>
      <p:sp>
        <p:nvSpPr>
          <p:cNvPr id="89" name="Pravokutnik: zaobljeni kutovi 88">
            <a:extLst>
              <a:ext uri="{FF2B5EF4-FFF2-40B4-BE49-F238E27FC236}">
                <a16:creationId xmlns:a16="http://schemas.microsoft.com/office/drawing/2014/main" xmlns="" id="{01B63039-331F-461C-A10F-65BADCECED61}"/>
              </a:ext>
            </a:extLst>
          </p:cNvPr>
          <p:cNvSpPr/>
          <p:nvPr/>
        </p:nvSpPr>
        <p:spPr>
          <a:xfrm>
            <a:off x="7136234" y="6023033"/>
            <a:ext cx="1311480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Savjetovalište</a:t>
            </a:r>
          </a:p>
        </p:txBody>
      </p:sp>
      <p:sp>
        <p:nvSpPr>
          <p:cNvPr id="90" name="Pravokutnik: zaobljeni kutovi 89">
            <a:extLst>
              <a:ext uri="{FF2B5EF4-FFF2-40B4-BE49-F238E27FC236}">
                <a16:creationId xmlns:a16="http://schemas.microsoft.com/office/drawing/2014/main" xmlns="" id="{1835A8B3-9FA5-49D9-A673-4C3696AFEB59}"/>
              </a:ext>
            </a:extLst>
          </p:cNvPr>
          <p:cNvSpPr/>
          <p:nvPr/>
        </p:nvSpPr>
        <p:spPr>
          <a:xfrm>
            <a:off x="5500381" y="6023033"/>
            <a:ext cx="1311480" cy="667624"/>
          </a:xfrm>
          <a:prstGeom prst="roundRect">
            <a:avLst/>
          </a:prstGeom>
          <a:solidFill>
            <a:srgbClr val="CDAC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Psihološka</a:t>
            </a:r>
            <a:br>
              <a:rPr lang="hr-HR" sz="1400" b="1" dirty="0">
                <a:solidFill>
                  <a:schemeClr val="tx1"/>
                </a:solidFill>
              </a:rPr>
            </a:br>
            <a:r>
              <a:rPr lang="hr-HR" sz="1400" b="1" dirty="0">
                <a:solidFill>
                  <a:schemeClr val="tx1"/>
                </a:solidFill>
              </a:rPr>
              <a:t>pomoć</a:t>
            </a:r>
          </a:p>
        </p:txBody>
      </p:sp>
      <p:cxnSp>
        <p:nvCxnSpPr>
          <p:cNvPr id="91" name="Ravni poveznik sa strelicom 90">
            <a:extLst>
              <a:ext uri="{FF2B5EF4-FFF2-40B4-BE49-F238E27FC236}">
                <a16:creationId xmlns:a16="http://schemas.microsoft.com/office/drawing/2014/main" xmlns="" id="{DB86F67B-0447-43B1-A80A-B7F040F3A8FE}"/>
              </a:ext>
            </a:extLst>
          </p:cNvPr>
          <p:cNvCxnSpPr>
            <a:stCxn id="58" idx="3"/>
            <a:endCxn id="63" idx="1"/>
          </p:cNvCxnSpPr>
          <p:nvPr/>
        </p:nvCxnSpPr>
        <p:spPr>
          <a:xfrm>
            <a:off x="1619075" y="763399"/>
            <a:ext cx="313189" cy="0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ni poveznik sa strelicom 91">
            <a:extLst>
              <a:ext uri="{FF2B5EF4-FFF2-40B4-BE49-F238E27FC236}">
                <a16:creationId xmlns:a16="http://schemas.microsoft.com/office/drawing/2014/main" xmlns="" id="{23D0594B-3D91-4DF6-B1B9-E2BFE7E65500}"/>
              </a:ext>
            </a:extLst>
          </p:cNvPr>
          <p:cNvCxnSpPr/>
          <p:nvPr/>
        </p:nvCxnSpPr>
        <p:spPr>
          <a:xfrm>
            <a:off x="3214383" y="764797"/>
            <a:ext cx="31318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vni poveznik sa strelicom 92">
            <a:extLst>
              <a:ext uri="{FF2B5EF4-FFF2-40B4-BE49-F238E27FC236}">
                <a16:creationId xmlns:a16="http://schemas.microsoft.com/office/drawing/2014/main" xmlns="" id="{0F3F9537-D028-4922-B329-7043F793F895}"/>
              </a:ext>
            </a:extLst>
          </p:cNvPr>
          <p:cNvCxnSpPr>
            <a:stCxn id="65" idx="2"/>
          </p:cNvCxnSpPr>
          <p:nvPr/>
        </p:nvCxnSpPr>
        <p:spPr>
          <a:xfrm flipH="1">
            <a:off x="4290967" y="1115736"/>
            <a:ext cx="2" cy="41944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ni poveznik sa strelicom 93">
            <a:extLst>
              <a:ext uri="{FF2B5EF4-FFF2-40B4-BE49-F238E27FC236}">
                <a16:creationId xmlns:a16="http://schemas.microsoft.com/office/drawing/2014/main" xmlns="" id="{8BA21E06-4860-4E7D-88F1-B16E7AEAFEAC}"/>
              </a:ext>
            </a:extLst>
          </p:cNvPr>
          <p:cNvCxnSpPr/>
          <p:nvPr/>
        </p:nvCxnSpPr>
        <p:spPr>
          <a:xfrm flipH="1">
            <a:off x="4290965" y="2500270"/>
            <a:ext cx="2" cy="41944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ni poveznik sa strelicom 94">
            <a:extLst>
              <a:ext uri="{FF2B5EF4-FFF2-40B4-BE49-F238E27FC236}">
                <a16:creationId xmlns:a16="http://schemas.microsoft.com/office/drawing/2014/main" xmlns="" id="{F37F546D-B548-4B00-BEBA-B4696917C8C7}"/>
              </a:ext>
            </a:extLst>
          </p:cNvPr>
          <p:cNvCxnSpPr>
            <a:cxnSpLocks/>
          </p:cNvCxnSpPr>
          <p:nvPr/>
        </p:nvCxnSpPr>
        <p:spPr>
          <a:xfrm>
            <a:off x="4283974" y="3263318"/>
            <a:ext cx="0" cy="4379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vni poveznik sa strelicom 98">
            <a:extLst>
              <a:ext uri="{FF2B5EF4-FFF2-40B4-BE49-F238E27FC236}">
                <a16:creationId xmlns:a16="http://schemas.microsoft.com/office/drawing/2014/main" xmlns="" id="{61F196C3-E852-4DF6-BE4A-183A8F48AEA8}"/>
              </a:ext>
            </a:extLst>
          </p:cNvPr>
          <p:cNvCxnSpPr>
            <a:stCxn id="68" idx="3"/>
          </p:cNvCxnSpPr>
          <p:nvPr/>
        </p:nvCxnSpPr>
        <p:spPr>
          <a:xfrm>
            <a:off x="5300445" y="2025941"/>
            <a:ext cx="110175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vni poveznik 99">
            <a:extLst>
              <a:ext uri="{FF2B5EF4-FFF2-40B4-BE49-F238E27FC236}">
                <a16:creationId xmlns:a16="http://schemas.microsoft.com/office/drawing/2014/main" xmlns="" id="{DAED9454-664C-4BF4-BFFB-13093C7EE2D2}"/>
              </a:ext>
            </a:extLst>
          </p:cNvPr>
          <p:cNvCxnSpPr>
            <a:cxnSpLocks/>
          </p:cNvCxnSpPr>
          <p:nvPr/>
        </p:nvCxnSpPr>
        <p:spPr>
          <a:xfrm flipV="1">
            <a:off x="5300445" y="3875714"/>
            <a:ext cx="773184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ni poveznik 100">
            <a:extLst>
              <a:ext uri="{FF2B5EF4-FFF2-40B4-BE49-F238E27FC236}">
                <a16:creationId xmlns:a16="http://schemas.microsoft.com/office/drawing/2014/main" xmlns="" id="{4F3025AC-8511-4D33-915D-98CA5B97C506}"/>
              </a:ext>
            </a:extLst>
          </p:cNvPr>
          <p:cNvCxnSpPr>
            <a:cxnSpLocks/>
          </p:cNvCxnSpPr>
          <p:nvPr/>
        </p:nvCxnSpPr>
        <p:spPr>
          <a:xfrm flipV="1">
            <a:off x="6073629" y="2298584"/>
            <a:ext cx="0" cy="15771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ni poveznik sa strelicom 101">
            <a:extLst>
              <a:ext uri="{FF2B5EF4-FFF2-40B4-BE49-F238E27FC236}">
                <a16:creationId xmlns:a16="http://schemas.microsoft.com/office/drawing/2014/main" xmlns="" id="{5DED1926-1348-4CBC-BD47-458DF30ACDBE}"/>
              </a:ext>
            </a:extLst>
          </p:cNvPr>
          <p:cNvCxnSpPr>
            <a:cxnSpLocks/>
          </p:cNvCxnSpPr>
          <p:nvPr/>
        </p:nvCxnSpPr>
        <p:spPr>
          <a:xfrm>
            <a:off x="6073629" y="2298584"/>
            <a:ext cx="3285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ni poveznik sa strelicom 102">
            <a:extLst>
              <a:ext uri="{FF2B5EF4-FFF2-40B4-BE49-F238E27FC236}">
                <a16:creationId xmlns:a16="http://schemas.microsoft.com/office/drawing/2014/main" xmlns="" id="{A46CE6FF-0786-47B6-8CD3-52EE609BEE93}"/>
              </a:ext>
            </a:extLst>
          </p:cNvPr>
          <p:cNvCxnSpPr>
            <a:endCxn id="75" idx="1"/>
          </p:cNvCxnSpPr>
          <p:nvPr/>
        </p:nvCxnSpPr>
        <p:spPr>
          <a:xfrm flipV="1">
            <a:off x="7650760" y="1692828"/>
            <a:ext cx="278235" cy="16952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vni poveznik sa strelicom 103">
            <a:extLst>
              <a:ext uri="{FF2B5EF4-FFF2-40B4-BE49-F238E27FC236}">
                <a16:creationId xmlns:a16="http://schemas.microsoft.com/office/drawing/2014/main" xmlns="" id="{AB640485-662E-441A-9C3C-C8EEC4372338}"/>
              </a:ext>
            </a:extLst>
          </p:cNvPr>
          <p:cNvCxnSpPr>
            <a:endCxn id="77" idx="1"/>
          </p:cNvCxnSpPr>
          <p:nvPr/>
        </p:nvCxnSpPr>
        <p:spPr>
          <a:xfrm>
            <a:off x="7659149" y="2374085"/>
            <a:ext cx="269845" cy="1943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Poveznik: kutno 104">
            <a:extLst>
              <a:ext uri="{FF2B5EF4-FFF2-40B4-BE49-F238E27FC236}">
                <a16:creationId xmlns:a16="http://schemas.microsoft.com/office/drawing/2014/main" xmlns="" id="{70CB4121-3BA8-48AF-BE69-545592006827}"/>
              </a:ext>
            </a:extLst>
          </p:cNvPr>
          <p:cNvCxnSpPr>
            <a:cxnSpLocks/>
          </p:cNvCxnSpPr>
          <p:nvPr/>
        </p:nvCxnSpPr>
        <p:spPr>
          <a:xfrm flipV="1">
            <a:off x="5300445" y="3356377"/>
            <a:ext cx="2551650" cy="684318"/>
          </a:xfrm>
          <a:prstGeom prst="bentConnector3">
            <a:avLst>
              <a:gd name="adj1" fmla="val 45995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Poveznik: kutno 105">
            <a:extLst>
              <a:ext uri="{FF2B5EF4-FFF2-40B4-BE49-F238E27FC236}">
                <a16:creationId xmlns:a16="http://schemas.microsoft.com/office/drawing/2014/main" xmlns="" id="{29CDA863-BA6E-495E-B609-E84BEFBE0E1D}"/>
              </a:ext>
            </a:extLst>
          </p:cNvPr>
          <p:cNvCxnSpPr>
            <a:stCxn id="69" idx="3"/>
            <a:endCxn id="86" idx="1"/>
          </p:cNvCxnSpPr>
          <p:nvPr/>
        </p:nvCxnSpPr>
        <p:spPr>
          <a:xfrm flipV="1">
            <a:off x="5301842" y="4081247"/>
            <a:ext cx="2550253" cy="118841"/>
          </a:xfrm>
          <a:prstGeom prst="bentConnector3">
            <a:avLst>
              <a:gd name="adj1" fmla="val 60503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oveznik: kutno 106">
            <a:extLst>
              <a:ext uri="{FF2B5EF4-FFF2-40B4-BE49-F238E27FC236}">
                <a16:creationId xmlns:a16="http://schemas.microsoft.com/office/drawing/2014/main" xmlns="" id="{569A4552-933F-4411-A4F0-A060B888BB73}"/>
              </a:ext>
            </a:extLst>
          </p:cNvPr>
          <p:cNvCxnSpPr>
            <a:cxnSpLocks/>
          </p:cNvCxnSpPr>
          <p:nvPr/>
        </p:nvCxnSpPr>
        <p:spPr>
          <a:xfrm>
            <a:off x="5308834" y="4361751"/>
            <a:ext cx="2551650" cy="454756"/>
          </a:xfrm>
          <a:prstGeom prst="bentConnector3">
            <a:avLst>
              <a:gd name="adj1" fmla="val 60497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oveznik: kutno 107">
            <a:extLst>
              <a:ext uri="{FF2B5EF4-FFF2-40B4-BE49-F238E27FC236}">
                <a16:creationId xmlns:a16="http://schemas.microsoft.com/office/drawing/2014/main" xmlns="" id="{ABFFFDED-4BC9-4FB2-A785-81728FA389CB}"/>
              </a:ext>
            </a:extLst>
          </p:cNvPr>
          <p:cNvCxnSpPr>
            <a:cxnSpLocks/>
            <a:endCxn id="88" idx="1"/>
          </p:cNvCxnSpPr>
          <p:nvPr/>
        </p:nvCxnSpPr>
        <p:spPr>
          <a:xfrm>
            <a:off x="5300445" y="4512141"/>
            <a:ext cx="2568428" cy="1069338"/>
          </a:xfrm>
          <a:prstGeom prst="bentConnector3">
            <a:avLst>
              <a:gd name="adj1" fmla="val 46708"/>
            </a:avLst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ni poveznik sa strelicom 108">
            <a:extLst>
              <a:ext uri="{FF2B5EF4-FFF2-40B4-BE49-F238E27FC236}">
                <a16:creationId xmlns:a16="http://schemas.microsoft.com/office/drawing/2014/main" xmlns="" id="{35DC9993-366A-493E-BC68-CFF296410828}"/>
              </a:ext>
            </a:extLst>
          </p:cNvPr>
          <p:cNvCxnSpPr>
            <a:stCxn id="69" idx="2"/>
            <a:endCxn id="80" idx="0"/>
          </p:cNvCxnSpPr>
          <p:nvPr/>
        </p:nvCxnSpPr>
        <p:spPr>
          <a:xfrm flipH="1">
            <a:off x="4290968" y="4682455"/>
            <a:ext cx="4195" cy="3282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avni poveznik sa strelicom 109">
            <a:extLst>
              <a:ext uri="{FF2B5EF4-FFF2-40B4-BE49-F238E27FC236}">
                <a16:creationId xmlns:a16="http://schemas.microsoft.com/office/drawing/2014/main" xmlns="" id="{B7CD4B80-CDEC-47A2-9A4A-C9301AF7574A}"/>
              </a:ext>
            </a:extLst>
          </p:cNvPr>
          <p:cNvCxnSpPr>
            <a:stCxn id="80" idx="2"/>
            <a:endCxn id="79" idx="0"/>
          </p:cNvCxnSpPr>
          <p:nvPr/>
        </p:nvCxnSpPr>
        <p:spPr>
          <a:xfrm>
            <a:off x="4290968" y="5678298"/>
            <a:ext cx="0" cy="2709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oveznik: kutno 111">
            <a:extLst>
              <a:ext uri="{FF2B5EF4-FFF2-40B4-BE49-F238E27FC236}">
                <a16:creationId xmlns:a16="http://schemas.microsoft.com/office/drawing/2014/main" xmlns="" id="{D7ED95CB-353C-48F6-BC1F-25F46ACE69F1}"/>
              </a:ext>
            </a:extLst>
          </p:cNvPr>
          <p:cNvCxnSpPr>
            <a:stCxn id="69" idx="1"/>
            <a:endCxn id="82" idx="0"/>
          </p:cNvCxnSpPr>
          <p:nvPr/>
        </p:nvCxnSpPr>
        <p:spPr>
          <a:xfrm rot="10800000" flipV="1">
            <a:off x="2255944" y="4200087"/>
            <a:ext cx="1032540" cy="587927"/>
          </a:xfrm>
          <a:prstGeom prst="bentConnector2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avni poveznik sa strelicom 112">
            <a:extLst>
              <a:ext uri="{FF2B5EF4-FFF2-40B4-BE49-F238E27FC236}">
                <a16:creationId xmlns:a16="http://schemas.microsoft.com/office/drawing/2014/main" xmlns="" id="{DA00FB3B-A37D-436E-9504-791B80C58C25}"/>
              </a:ext>
            </a:extLst>
          </p:cNvPr>
          <p:cNvCxnSpPr>
            <a:cxnSpLocks/>
          </p:cNvCxnSpPr>
          <p:nvPr/>
        </p:nvCxnSpPr>
        <p:spPr>
          <a:xfrm>
            <a:off x="1775669" y="5581479"/>
            <a:ext cx="0" cy="367801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sa strelicom 113">
            <a:extLst>
              <a:ext uri="{FF2B5EF4-FFF2-40B4-BE49-F238E27FC236}">
                <a16:creationId xmlns:a16="http://schemas.microsoft.com/office/drawing/2014/main" xmlns="" id="{09F5B40F-3636-4D13-8AA3-D83916FD1CB4}"/>
              </a:ext>
            </a:extLst>
          </p:cNvPr>
          <p:cNvCxnSpPr>
            <a:stCxn id="71" idx="0"/>
            <a:endCxn id="72" idx="2"/>
          </p:cNvCxnSpPr>
          <p:nvPr/>
        </p:nvCxnSpPr>
        <p:spPr>
          <a:xfrm flipV="1">
            <a:off x="1184246" y="3210886"/>
            <a:ext cx="0" cy="2738394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oveznik: kutno 115">
            <a:extLst>
              <a:ext uri="{FF2B5EF4-FFF2-40B4-BE49-F238E27FC236}">
                <a16:creationId xmlns:a16="http://schemas.microsoft.com/office/drawing/2014/main" xmlns="" id="{10B2EF89-E90A-4DFC-8774-140C47CE5330}"/>
              </a:ext>
            </a:extLst>
          </p:cNvPr>
          <p:cNvCxnSpPr>
            <a:stCxn id="72" idx="0"/>
            <a:endCxn id="68" idx="1"/>
          </p:cNvCxnSpPr>
          <p:nvPr/>
        </p:nvCxnSpPr>
        <p:spPr>
          <a:xfrm rot="5400000" flipH="1" flipV="1">
            <a:off x="2050759" y="1159429"/>
            <a:ext cx="369815" cy="2102841"/>
          </a:xfrm>
          <a:prstGeom prst="bentConnector2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vni poveznik sa strelicom 116">
            <a:extLst>
              <a:ext uri="{FF2B5EF4-FFF2-40B4-BE49-F238E27FC236}">
                <a16:creationId xmlns:a16="http://schemas.microsoft.com/office/drawing/2014/main" xmlns="" id="{94CB8BDC-3542-4F4B-BBDC-06165045C27E}"/>
              </a:ext>
            </a:extLst>
          </p:cNvPr>
          <p:cNvCxnSpPr>
            <a:stCxn id="79" idx="1"/>
            <a:endCxn id="71" idx="3"/>
          </p:cNvCxnSpPr>
          <p:nvPr/>
        </p:nvCxnSpPr>
        <p:spPr>
          <a:xfrm flipH="1">
            <a:off x="2077673" y="6356845"/>
            <a:ext cx="1356220" cy="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vni poveznik sa strelicom 117">
            <a:extLst>
              <a:ext uri="{FF2B5EF4-FFF2-40B4-BE49-F238E27FC236}">
                <a16:creationId xmlns:a16="http://schemas.microsoft.com/office/drawing/2014/main" xmlns="" id="{7A9ACFC8-D226-45E5-8320-92AF00DEF418}"/>
              </a:ext>
            </a:extLst>
          </p:cNvPr>
          <p:cNvCxnSpPr>
            <a:stCxn id="79" idx="3"/>
            <a:endCxn id="90" idx="1"/>
          </p:cNvCxnSpPr>
          <p:nvPr/>
        </p:nvCxnSpPr>
        <p:spPr>
          <a:xfrm>
            <a:off x="5148043" y="6356845"/>
            <a:ext cx="3523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vni poveznik sa strelicom 118">
            <a:extLst>
              <a:ext uri="{FF2B5EF4-FFF2-40B4-BE49-F238E27FC236}">
                <a16:creationId xmlns:a16="http://schemas.microsoft.com/office/drawing/2014/main" xmlns="" id="{AE845BCA-7835-4080-A7A1-DF5148C649A7}"/>
              </a:ext>
            </a:extLst>
          </p:cNvPr>
          <p:cNvCxnSpPr>
            <a:stCxn id="90" idx="3"/>
            <a:endCxn id="89" idx="1"/>
          </p:cNvCxnSpPr>
          <p:nvPr/>
        </p:nvCxnSpPr>
        <p:spPr>
          <a:xfrm>
            <a:off x="6811861" y="6356845"/>
            <a:ext cx="32437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oveznik: kutno 119">
            <a:extLst>
              <a:ext uri="{FF2B5EF4-FFF2-40B4-BE49-F238E27FC236}">
                <a16:creationId xmlns:a16="http://schemas.microsoft.com/office/drawing/2014/main" xmlns="" id="{F49737D0-7FD9-4F06-A8CD-9BF9AC84BF29}"/>
              </a:ext>
            </a:extLst>
          </p:cNvPr>
          <p:cNvCxnSpPr>
            <a:cxnSpLocks/>
            <a:stCxn id="72" idx="3"/>
            <a:endCxn id="73" idx="0"/>
          </p:cNvCxnSpPr>
          <p:nvPr/>
        </p:nvCxnSpPr>
        <p:spPr>
          <a:xfrm>
            <a:off x="2041321" y="2803321"/>
            <a:ext cx="404070" cy="711667"/>
          </a:xfrm>
          <a:prstGeom prst="bentConnector2">
            <a:avLst/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oveznik: kutno 9">
            <a:extLst>
              <a:ext uri="{FF2B5EF4-FFF2-40B4-BE49-F238E27FC236}">
                <a16:creationId xmlns:a16="http://schemas.microsoft.com/office/drawing/2014/main" xmlns="" id="{54E3F417-AF01-4AC5-9470-B5273B15AC52}"/>
              </a:ext>
            </a:extLst>
          </p:cNvPr>
          <p:cNvCxnSpPr>
            <a:stCxn id="67" idx="2"/>
          </p:cNvCxnSpPr>
          <p:nvPr/>
        </p:nvCxnSpPr>
        <p:spPr>
          <a:xfrm rot="5400000">
            <a:off x="6041154" y="375026"/>
            <a:ext cx="513065" cy="1994482"/>
          </a:xfrm>
          <a:prstGeom prst="bentConnector2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5400000">
            <a:off x="2018905" y="4741223"/>
            <a:ext cx="1410841" cy="1293304"/>
          </a:xfrm>
          <a:prstGeom prst="bentConnector3">
            <a:avLst>
              <a:gd name="adj1" fmla="val 100152"/>
            </a:avLst>
          </a:prstGeom>
          <a:ln w="2540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BF1E94AB-1150-4865-BCAA-E5BA21802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>
            <a:extLst>
              <a:ext uri="{FF2B5EF4-FFF2-40B4-BE49-F238E27FC236}">
                <a16:creationId xmlns:a16="http://schemas.microsoft.com/office/drawing/2014/main" xmlns="" id="{88EC4736-E0E5-4654-ACF7-DB48F2A25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79885"/>
            <a:ext cx="822960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Temelj palijativne skrbi je u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PZZ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– Dom zdravlja / HZZO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44B4BE94-3803-4C11-8303-4D3F0122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41767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Registrirana djelatnost palijativne zdravstvene skrbi 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Koordinator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– Centar za koordinaciju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  sestra prvostupnica, magistra sestrinstva, 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  dipl. med. sr. ili palijativni liječnik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Mobilni tim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– med. sr. prvostupnica ili mag. sestrinstva, </a:t>
            </a:r>
            <a:b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liječnik –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spec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skrb,</a:t>
            </a:r>
            <a:b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psiholog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socijalni radnik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b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po potrebi ugovoreni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spec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-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anesteziolog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onkolog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kirurg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     		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internist, stomatolog,</a:t>
            </a:r>
            <a:b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duhovnik,</a:t>
            </a:r>
            <a:b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2000" dirty="0"/>
              <a:t>		volonteri</a:t>
            </a:r>
            <a:br>
              <a:rPr lang="hr-HR" sz="2000" dirty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475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A343FACB-BBBB-458B-80CE-F31B0B9B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640"/>
            <a:ext cx="8229600" cy="52194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Palijativna skrb u </a:t>
            </a:r>
            <a:r>
              <a:rPr lang="hr-HR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SZZ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4BA62BA4-294E-4137-BDC6-C8E942A2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836712"/>
            <a:ext cx="9144000" cy="62646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Ambulanta i dnevni boravak za </a:t>
            </a: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med.</a:t>
            </a:r>
          </a:p>
          <a:p>
            <a:pPr marL="342900" indent="-342900" eaLnBrk="1" hangingPunct="1">
              <a:spcBef>
                <a:spcPts val="5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kreveti na pojedinim odjelima ili palijativne jedinice u OB</a:t>
            </a:r>
          </a:p>
          <a:p>
            <a:pPr marL="342900" indent="-342900" eaLnBrk="1" hangingPunct="1">
              <a:spcBef>
                <a:spcPts val="5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Bolnički palijativni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tim 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–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dg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Z51.5, planirani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otpust: </a:t>
            </a:r>
          </a:p>
          <a:p>
            <a:pPr marL="3430587" lvl="7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vikendom i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blagdanom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,  </a:t>
            </a:r>
          </a:p>
          <a:p>
            <a:pPr marL="342900" indent="-342900" eaLnBrk="1" hangingPunct="1"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	        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„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brza linija”, „tiha soba”</a:t>
            </a:r>
          </a:p>
          <a:p>
            <a:pPr marL="342900" indent="-342900" eaLnBrk="1" hangingPunct="1">
              <a:spcBef>
                <a:spcPts val="5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Tim za potporu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boln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ičkog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pal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ijativnog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tima – psihijatar ili psiholog</a:t>
            </a:r>
          </a:p>
          <a:p>
            <a:pPr marL="342900" indent="-342900" eaLnBrk="1" hangingPunct="1">
              <a:spcBef>
                <a:spcPts val="5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342900" indent="-342900" eaLnBrk="1" hangingPunct="1">
              <a:spcBef>
                <a:spcPts val="5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Sestra za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planirani otpust </a:t>
            </a:r>
            <a:r>
              <a:rPr lang="hr-HR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bolesnika – </a:t>
            </a:r>
            <a:r>
              <a:rPr lang="hr-HR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glavna sestra za palijativnu skrb 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otpusno pismo sa detaljnim uputstvima za kučnu palijativnu  skrb </a:t>
            </a:r>
            <a:r>
              <a:rPr lang="hr-HR" sz="2000" dirty="0" smtClean="0">
                <a:solidFill>
                  <a:schemeClr val="bg1"/>
                </a:solidFill>
              </a:rPr>
              <a:t>PS </a:t>
            </a:r>
            <a:r>
              <a:rPr lang="hr-HR" sz="2000" dirty="0">
                <a:solidFill>
                  <a:schemeClr val="bg1"/>
                </a:solidFill>
              </a:rPr>
              <a:t>/ DZ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EEA433A-3999-48F9-904A-D2E2C9B5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2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7D0DB656-F515-4E48-BF99-C091A293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E07C4A54-71F8-4D56-B16E-4AD669E7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696"/>
            <a:ext cx="3816424" cy="35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Popovača 	8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Ugljan	      	5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SB </a:t>
            </a:r>
            <a:r>
              <a:rPr lang="pl-PL" altLang="sr-Latn-RS" sz="16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Rab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         	3</a:t>
            </a:r>
          </a:p>
          <a:p>
            <a:pPr eaLnBrk="1" hangingPunct="1">
              <a:buSzPct val="100000"/>
            </a:pPr>
            <a:endParaRPr lang="pl-PL" altLang="sr-Latn-RS" sz="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Novi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Marof - OBVž – SB Klenovnik - 89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Duga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Resa	15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Knin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(ne radi)	20 ?</a:t>
            </a:r>
          </a:p>
          <a:p>
            <a:pPr eaLnBrk="1" hangingPunct="1">
              <a:buSzPct val="100000"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Strmac		15</a:t>
            </a:r>
          </a:p>
          <a:p>
            <a:pPr eaLnBrk="1" hangingPunct="1">
              <a:buSzPct val="100000"/>
            </a:pPr>
            <a:endParaRPr lang="pl-PL" altLang="sr-Latn-RS" sz="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KBC  Rijeka  Zavod     ?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KBC  Osijek  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-</a:t>
            </a:r>
          </a:p>
          <a:p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KBC 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Split	-</a:t>
            </a: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hr-HR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KBC 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Rebro   	+ </a:t>
            </a:r>
          </a:p>
          <a:p>
            <a:pPr eaLnBrk="1" hangingPunct="1">
              <a:buSzPct val="100000"/>
            </a:pPr>
            <a:endParaRPr lang="hr-HR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KB		-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489C5DDA-05CA-4CF0-B20C-7455E952D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116632"/>
            <a:ext cx="3311525" cy="501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Čakovec		2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Varaždin – Novi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Marof	89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Zabok			2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Karlovac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5  ?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Našice 		10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Koprivnica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5  ?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Virovitica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5  ?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Vukovar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5  ? </a:t>
            </a:r>
          </a:p>
          <a:p>
            <a:pPr eaLnBrk="1" hangingPunct="1">
              <a:buSzPct val="100000"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Vinkovci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4  ?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Sl. Brod – N.Gradiška 	10 ?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Požega 		10 </a:t>
            </a:r>
          </a:p>
          <a:p>
            <a:pPr eaLnBrk="1" hangingPunct="1">
              <a:buSzPct val="100000"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Pakrac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7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Sisak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	5  ?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Pula 			5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Dubrovnik 		13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Zadar 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10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Ogulin 		5 </a:t>
            </a:r>
          </a:p>
          <a:p>
            <a:pPr eaLnBrk="1" hangingPunct="1">
              <a:buSzPct val="100000"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Gospić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2  ?</a:t>
            </a: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/>
            </a:r>
            <a:b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</a:br>
            <a:r>
              <a:rPr lang="pl-PL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Bjelovar 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6  ?</a:t>
            </a:r>
            <a:endParaRPr lang="pl-PL" altLang="sr-Latn-RS" sz="1600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buSzPct val="100000"/>
            </a:pP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OB </a:t>
            </a:r>
            <a:r>
              <a:rPr lang="pl-PL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Šibenik  		2  ?</a:t>
            </a:r>
            <a:endParaRPr lang="pl-PL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36688EFB-BD88-419C-9048-68F3EF69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" y="4985054"/>
            <a:ext cx="8467617" cy="18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SzPct val="100000"/>
            </a:pP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PB Vrapče 15 kreveta </a:t>
            </a: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(u izgradnji)</a:t>
            </a:r>
          </a:p>
          <a:p>
            <a:pPr eaLnBrk="1" hangingPunct="1">
              <a:spcBef>
                <a:spcPts val="400"/>
              </a:spcBef>
              <a:buClr>
                <a:schemeClr val="bg1"/>
              </a:buClr>
              <a:buSzPct val="100000"/>
            </a:pP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PB Sveti Ivan – 15 kreveta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– </a:t>
            </a: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dnevna bolnica za PS s demencijom</a:t>
            </a:r>
          </a:p>
          <a:p>
            <a:pPr eaLnBrk="1" hangingPunct="1">
              <a:spcBef>
                <a:spcPts val="400"/>
              </a:spcBef>
              <a:buClr>
                <a:schemeClr val="bg1"/>
              </a:buClr>
              <a:buSzPct val="100000"/>
            </a:pP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		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	– </a:t>
            </a: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cjelodnevni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boravak - projekt</a:t>
            </a:r>
            <a:endParaRPr lang="hr-HR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spcBef>
                <a:spcPts val="400"/>
              </a:spcBef>
              <a:buSzPct val="100000"/>
            </a:pP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Bolnica za kronične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plućne bolesti</a:t>
            </a:r>
            <a:r>
              <a:rPr lang="hr-HR" altLang="sr-Latn-RS" sz="16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Zg - </a:t>
            </a: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Odjel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palijativne </a:t>
            </a: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skrbi – 9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kreveta ukinut (COVID)</a:t>
            </a:r>
            <a:endParaRPr lang="hr-HR" altLang="sr-Latn-RS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spcBef>
                <a:spcPts val="400"/>
              </a:spcBef>
              <a:buClr>
                <a:schemeClr val="bg1"/>
              </a:buClr>
              <a:buSzPct val="100000"/>
            </a:pP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Centar za koordinaciju palijativne skrbi grada Zagreba - ?</a:t>
            </a:r>
          </a:p>
          <a:p>
            <a:pPr marL="285750" indent="-285750" eaLnBrk="1" hangingPunct="1">
              <a:spcBef>
                <a:spcPts val="4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hr-HR" altLang="sr-Latn-RS" sz="16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DZ Centar – 2 MPT, DZ Zapad – 2 MPT, DZ Istok – 2 </a:t>
            </a:r>
            <a:r>
              <a:rPr lang="hr-HR" altLang="sr-Latn-RS" sz="16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MPT</a:t>
            </a:r>
            <a:endParaRPr lang="hr-HR" altLang="sr-Latn-RS" sz="16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1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515391" y="111915"/>
            <a:ext cx="3768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Ugovoreno HZZO danas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u RH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1056122" y="1254239"/>
            <a:ext cx="7415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Ugovoreno HZZO - danas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u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RH	                  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realizirano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PZZ  – 	koordinatori - 	52				43</a:t>
            </a:r>
          </a:p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MP – timovi  -	52 				37</a:t>
            </a:r>
          </a:p>
          <a:p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SZZ	SB, PB i OB ukupno 363 postelje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138    </a:t>
            </a:r>
          </a:p>
          <a:p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				150    ? </a:t>
            </a:r>
          </a:p>
          <a:p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				  75 = 0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323528" y="116632"/>
            <a:ext cx="39471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PROBLEMI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Nedostatak drugog MPT za</a:t>
            </a:r>
          </a:p>
          <a:p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poslijepodnevnu smijenu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Nemogućnost rada   vikendom i blagdanom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Temeljni princi PS -24/7/365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Nedostatak liječnika i med.sr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Problem velikog broja km. koje napravi MPT uslijed geografskih specifičnosti županija</a:t>
            </a:r>
          </a:p>
        </p:txBody>
      </p:sp>
      <p:sp>
        <p:nvSpPr>
          <p:cNvPr id="5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4270663" y="116632"/>
            <a:ext cx="39471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PREDLOZI I RJEŠENJA</a:t>
            </a:r>
            <a:endParaRPr lang="hr-HR" sz="1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Osigurati u DZ 2. MPT za RV od 7-15  i  13-21 i rad vikendom i blagdanima 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Uvesti pripravnost za MPT</a:t>
            </a: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Osigurati kontinuiranu dostupnost za bolesnike po standardima EAPC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Angažirati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liječnike u mirovini,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a med.sr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- priznati strućni status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i adekvatno nagraditi, moguće je angažirati jednog koordinatora na dva i više timova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Redefinirati ugovor HZZO-a i DZ glede kilometraže i ukupne sume sredstava za MPT (obzirom na povećani koef. za koordinatora, ukupna suma nije dovoljna za ukupne troškove MPT. Redefinirati ulogu koordinatora u DZ. </a:t>
            </a: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Povečati koef. sr. MPT.</a:t>
            </a:r>
          </a:p>
        </p:txBody>
      </p:sp>
    </p:spTree>
    <p:extLst>
      <p:ext uri="{BB962C8B-B14F-4D97-AF65-F5344CB8AC3E}">
        <p14:creationId xmlns:p14="http://schemas.microsoft.com/office/powerpoint/2010/main" val="10389665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323528" y="260648"/>
            <a:ext cx="3947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PROBLEMI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Nedostatak psihološke potpore bolesniku i obitelji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Brojni su socijalni problemi sa bolesnikom i njegovom obitelji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Veliki su problemi prilikom gubitka člana obitelji, pogotovu mlađe osobe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Suradnja MPT i LOM otežana radi nedovoljnog znanja o cilju i potrebitosti PS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  <p:sp>
        <p:nvSpPr>
          <p:cNvPr id="3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4873336" y="260648"/>
            <a:ext cx="394713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PREDLOZI I RJEŠENJA</a:t>
            </a:r>
            <a:endParaRPr lang="hr-HR" sz="1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Obavezno  ugovoriti psihologa/ psihijatra u MPT DZ, udogovoru sa HZZO-om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Osigurati socijalnog radnika  kao obaveznog člana MPT-a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Potrebno je vremenski definirati proces žalovanja preko HZZO-a -određenom šifrom. ( u EU i svijetu proces žalovanja traje 1-3-6 mj., 1-3 godine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Obavezna edukacija svih LOM o PS radi prihvačanja palijativnih pristupa pacijentu – Planirati fin. sredstva obzirom na LOM DZ i LOM priv. ugovorene sa DZ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C5C25085-BF39-4DE4-ACF9-D3D65BA14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685801"/>
            <a:ext cx="7402016" cy="4543399"/>
          </a:xfrm>
        </p:spPr>
        <p:txBody>
          <a:bodyPr>
            <a:normAutofit/>
          </a:bodyPr>
          <a:lstStyle/>
          <a:p>
            <a:r>
              <a:rPr lang="hr-HR" altLang="sr-Latn-R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Skrb za osobe koje pate i umiru </a:t>
            </a:r>
            <a:r>
              <a:rPr lang="hr-HR" altLang="sr-Latn-RS" sz="2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 dio ljudske povijesti;</a:t>
            </a:r>
          </a:p>
          <a:p>
            <a:endParaRPr lang="hr-HR" altLang="sr-Latn-R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HR" altLang="sr-Latn-RS" sz="2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Zadnjih 50 godina prava revolucija u skrbi za terminalno bolesne </a:t>
            </a:r>
            <a:r>
              <a:rPr lang="hr-HR" altLang="sr-Latn-R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– nekoliko pojedinaca utjecalo na značajnu promjenu pogleda na smrt;</a:t>
            </a:r>
          </a:p>
          <a:p>
            <a:endParaRPr lang="hr-HR" altLang="sr-Latn-R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HR" altLang="sr-Latn-RS" sz="24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svijetu novih otkrića i pomicanja granica liječenja mijenja se i način skrbi za neizlječive i umiruće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2B57C41A-8EE3-4CF2-91B9-FE64770B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304627" y="260648"/>
            <a:ext cx="394713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PROBLEMI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Zbog izizetno teškog psihofizičkog rada MPT dolazi do syndroma „izgaranja”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Zdrasvena njega i palijativna skrb tjekom vikenda i blagdana, ne postoji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Samoća palijativnog bolesnika u kući i u bolnici kso i brojni problemi van zdrasvene djelatnosti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Loša ili nikakova komunikacija između LOM-a i bolničkih liječnika o palijativnom bolesniku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  <p:sp>
        <p:nvSpPr>
          <p:cNvPr id="3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4873336" y="260648"/>
            <a:ext cx="39471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PREDLOZI I RJEŠENJA</a:t>
            </a:r>
            <a:endParaRPr lang="hr-HR" sz="1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Obavezno  osigurati superviziju MPT-u, psiholog - psihijatar, potrebno planirati finacije.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Osigurati rad ZNJUK vikendom i blagdanom radi provođenja radi PS i terapije u kući bolesnika kompetentne med.sr., posebno educirane o specifičnosti palijativne skrbi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Zakonom osigurati ulazak volontera u zdrastvene i socijalne ustanove radi postizanja bolje kvalitete života bolesnika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Oformiti el.karton za palijativnog bolesnika, kako bi svakom  članu multidisciplinarnog palijativnog tima bile dostupne sve informacije o bolesniku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39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304627" y="260648"/>
            <a:ext cx="394713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PROBLEMI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Gotovo da ne postoji komunikacija između koordinatora MPT-a, LOM-a i bolničkih liječnika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Na nivou TZZ postoji Zavod za PS u KBC Rijeka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U RH postoji jedini Hospicij –RI, Potrebe i zakonske mogučnosti su postojanje barem  jednog Hospicija u svakoj Županiji, postojeći je registriran na nivou SZZ</a:t>
            </a:r>
          </a:p>
        </p:txBody>
      </p:sp>
      <p:sp>
        <p:nvSpPr>
          <p:cNvPr id="3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4873336" y="260648"/>
            <a:ext cx="39471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PREDLOZI I RJEŠENJA</a:t>
            </a:r>
            <a:endParaRPr lang="hr-HR" sz="1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Potrebno  osigurati u SZZ „tihu sobu”, „brzu liniju”, ne otpuštanje vikendomi blagdanom i otpusno pismo za pal.bolesnika sa DG Z51.5, i sa  svim uputama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z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a pal.skrb u kući (dopis – odredba MIZ-a prema bolnicama SZZ i TZZ, zbog nepoštovanja postoječih zak. propisa</a:t>
            </a:r>
          </a:p>
          <a:p>
            <a:pPr marL="285750" indent="-285750">
              <a:buFont typeface="Arial" charset="0"/>
              <a:buChar char="•"/>
            </a:pP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Nisu poznati uvijeti osnivanja zavoda, potrebno definirati uvijeta kako bi se i u drugim KBC mogli oformiti isti, za što postoji veliki imteres</a:t>
            </a: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Hospicij je samostalna ustanova za PS na nivou PZZ , potrebno je poštivati odredbe 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Z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akona o ZZ</a:t>
            </a:r>
          </a:p>
        </p:txBody>
      </p:sp>
    </p:spTree>
    <p:extLst>
      <p:ext uri="{BB962C8B-B14F-4D97-AF65-F5344CB8AC3E}">
        <p14:creationId xmlns:p14="http://schemas.microsoft.com/office/powerpoint/2010/main" val="168482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304627" y="260648"/>
            <a:ext cx="3947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PROBLEMI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Postoji nezainteresiranost zdrastvenih djelatnika za rad u palijativnoj skrbi</a:t>
            </a: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HZZO ne prati potrebe pacijenata</a:t>
            </a: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Problemi u PZZ !?</a:t>
            </a:r>
          </a:p>
        </p:txBody>
      </p:sp>
      <p:sp>
        <p:nvSpPr>
          <p:cNvPr id="3" name="TekstniOkvir 8">
            <a:extLst>
              <a:ext uri="{FF2B5EF4-FFF2-40B4-BE49-F238E27FC236}">
                <a16:creationId xmlns:a16="http://schemas.microsoft.com/office/drawing/2014/main" xmlns="" id="{D4CC0245-1F71-4D17-8A92-6478370E9C57}"/>
              </a:ext>
            </a:extLst>
          </p:cNvPr>
          <p:cNvSpPr txBox="1"/>
          <p:nvPr/>
        </p:nvSpPr>
        <p:spPr>
          <a:xfrm>
            <a:off x="4873336" y="-59914"/>
            <a:ext cx="394713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panose="020B0604020202020204" pitchFamily="34" charset="0"/>
              </a:rPr>
              <a:t>PREDLOZI I RJEŠENJA</a:t>
            </a:r>
            <a:endParaRPr lang="hr-HR" sz="1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Potrebna senzibilizacija stručne i opće javnosti za dobrobit koju pruža palijativna skrb. Javne promocije. </a:t>
            </a:r>
          </a:p>
          <a:p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Eventualno uvođenje beneficiranog radnog staž za sr., i dr., u djelatnosti pal.skrbi</a:t>
            </a: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Povečanje broja dana godišnjeg odmora</a:t>
            </a:r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Promjena JZM, omogučiti dovoljan broj MPT naročito na otocimai u ruralnim sredinama, jer dobra PS u kući smanjuje pozive na HMP , pritisak na dnevne bolnice i bolničko liječenje - uštede u zdrastvu!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endParaRPr lang="hr-HR" sz="18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* Reforma primarne PZZ u smislu popularizacije PS i osiguravanja kvalitete života neizlječivih i umiručih bolesnika u kući putem djelatnosti MPT</a:t>
            </a:r>
          </a:p>
        </p:txBody>
      </p:sp>
    </p:spTree>
    <p:extLst>
      <p:ext uri="{BB962C8B-B14F-4D97-AF65-F5344CB8AC3E}">
        <p14:creationId xmlns:p14="http://schemas.microsoft.com/office/powerpoint/2010/main" val="176434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2420888"/>
            <a:ext cx="6842125" cy="402291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Mreža regionalnih centara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palijativne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skrbi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450" y="1340743"/>
            <a:ext cx="6842125" cy="431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ZAVOD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- Centar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za palijativnu skrb Republike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Hrvatske? </a:t>
            </a:r>
            <a:endParaRPr lang="hr-HR" sz="20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450" y="3501331"/>
            <a:ext cx="6842125" cy="503237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Mreža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županijskih centara </a:t>
            </a: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palijativne skrbi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6259" y="4797400"/>
            <a:ext cx="6842125" cy="431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</a:rPr>
              <a:t>Centar za koordinaciju palijativne </a:t>
            </a:r>
            <a:r>
              <a:rPr lang="hr-HR" sz="2000" b="1" dirty="0" smtClean="0">
                <a:solidFill>
                  <a:schemeClr val="bg2">
                    <a:lumMod val="50000"/>
                  </a:schemeClr>
                </a:solidFill>
              </a:rPr>
              <a:t>skrbi DZ</a:t>
            </a:r>
            <a:endParaRPr lang="hr-H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427538" y="1772543"/>
            <a:ext cx="1587" cy="647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427538" y="2853631"/>
            <a:ext cx="1587" cy="647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4425950" y="4004568"/>
            <a:ext cx="4763" cy="792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187624" y="62066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MIZ – povjerenstvo za palijativnu skrb</a:t>
            </a:r>
            <a:endParaRPr lang="hr-H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3850C24-7529-4E20-9F77-8BCF4A46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18AA6306-7E70-4FEB-90CF-D5A71BE6A1F8}"/>
              </a:ext>
            </a:extLst>
          </p:cNvPr>
          <p:cNvSpPr/>
          <p:nvPr/>
        </p:nvSpPr>
        <p:spPr>
          <a:xfrm>
            <a:off x="365760" y="1844824"/>
            <a:ext cx="8412480" cy="2557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2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Palijativno skrb nije obveza </a:t>
            </a:r>
          </a:p>
          <a:p>
            <a:pPr algn="ctr">
              <a:lnSpc>
                <a:spcPct val="200000"/>
              </a:lnSpc>
            </a:pPr>
            <a:r>
              <a:rPr lang="hr-HR" sz="2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samo zdravstvene i socijalne zaštite, </a:t>
            </a:r>
          </a:p>
          <a:p>
            <a:pPr algn="ctr">
              <a:lnSpc>
                <a:spcPct val="200000"/>
              </a:lnSpc>
            </a:pPr>
            <a:r>
              <a:rPr lang="hr-HR" sz="2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već i cijelog društva u cjelini</a:t>
            </a:r>
            <a:r>
              <a:rPr lang="hr-HR" sz="28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2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Pravokutnik 1"/>
          <p:cNvSpPr>
            <a:spLocks noChangeArrowheads="1"/>
          </p:cNvSpPr>
          <p:nvPr/>
        </p:nvSpPr>
        <p:spPr bwMode="auto">
          <a:xfrm>
            <a:off x="971550" y="2133600"/>
            <a:ext cx="7416800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r-HR" sz="3600" dirty="0">
                <a:solidFill>
                  <a:schemeClr val="bg1"/>
                </a:solidFill>
                <a:latin typeface="Georgia" pitchFamily="18" charset="0"/>
              </a:rPr>
              <a:t>Hvala na pažnji!</a:t>
            </a:r>
            <a:endParaRPr lang="hr-HR" sz="8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82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386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DPMHLZ03">
            <a:extLst>
              <a:ext uri="{FF2B5EF4-FFF2-40B4-BE49-F238E27FC236}">
                <a16:creationId xmlns:a16="http://schemas.microsoft.com/office/drawing/2014/main" xmlns="" id="{488AD38B-38F6-4C0C-AF8F-637D78E0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E116173A-5E7E-465F-97B5-5700ADE16658}"/>
              </a:ext>
            </a:extLst>
          </p:cNvPr>
          <p:cNvSpPr txBox="1"/>
          <p:nvPr/>
        </p:nvSpPr>
        <p:spPr>
          <a:xfrm>
            <a:off x="539552" y="1124744"/>
            <a:ext cx="7560840" cy="410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672474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3480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7699548-7705-47F1-9458-44E48CE1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21288"/>
            <a:ext cx="9144000" cy="8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41313" algn="ctr">
              <a:spcBef>
                <a:spcPts val="500"/>
              </a:spcBef>
              <a:buClr>
                <a:srgbClr val="808080"/>
              </a:buClr>
              <a:buSzPct val="75000"/>
              <a:buFont typeface="Wingdings" charset="2"/>
              <a:buChar char="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1967Cicely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Saunders osniva u Londonu hospicij „St Christopher Hospice“ </a:t>
            </a:r>
            <a:b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 od tada započinje moderni hospicijski pokret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A50F477F-7DA0-4175-94C4-A200204BD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92696"/>
            <a:ext cx="46085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761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9221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472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651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554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422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070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10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5583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6056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3213184E-39F0-4A5F-A79D-5B587390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7BB82F30-AB50-419A-BBD8-DD0ABF5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814705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19088" indent="-317500"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9088" algn="l"/>
                <a:tab pos="1233488" algn="l"/>
                <a:tab pos="2147888" algn="l"/>
                <a:tab pos="3062288" algn="l"/>
                <a:tab pos="3976688" algn="l"/>
                <a:tab pos="4891088" algn="l"/>
                <a:tab pos="5805488" algn="l"/>
                <a:tab pos="6719888" algn="l"/>
                <a:tab pos="7634288" algn="l"/>
                <a:tab pos="8548688" algn="l"/>
                <a:tab pos="9463088" algn="l"/>
                <a:tab pos="10377488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hr-HR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Kada i kako smo počeli u Hrvatskoj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DFD095B9-7BDF-4599-8E5A-58A594789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5373216"/>
            <a:ext cx="885698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1809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550"/>
              </a:spcBef>
              <a:buClr>
                <a:srgbClr val="222268"/>
              </a:buClr>
              <a:buFont typeface="Wingdings 2" pitchFamily="16" charset="2"/>
              <a:buNone/>
              <a:defRPr/>
            </a:pPr>
            <a:r>
              <a:rPr lang="hr-HR" sz="1800" b="1" i="1" dirty="0" smtClean="0">
                <a:solidFill>
                  <a:schemeClr val="bg1"/>
                </a:solidFill>
              </a:rPr>
              <a:t>.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dr. sc. Anica Jušić, z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ačetnica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ideje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o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hospiciju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palijativnoj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skrbi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u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Hrvatskoj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, osnovala je 1994. godine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Hrvatsko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društvo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za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hospicij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palijativnu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skrb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HL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Z </a:t>
            </a:r>
            <a:b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i bila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počasna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b="1" i="1" dirty="0" err="1">
                <a:solidFill>
                  <a:schemeClr val="bg2">
                    <a:lumMod val="50000"/>
                  </a:schemeClr>
                </a:solidFill>
              </a:rPr>
              <a:t>predsjednica</a:t>
            </a:r>
            <a:r>
              <a:rPr lang="en-US" sz="18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do kraja svog 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života </a:t>
            </a:r>
          </a:p>
          <a:p>
            <a:pPr algn="ctr">
              <a:spcBef>
                <a:spcPts val="550"/>
              </a:spcBef>
              <a:buClrTx/>
              <a:buFontTx/>
              <a:buNone/>
              <a:defRPr/>
            </a:pP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26.7.1926  </a:t>
            </a:r>
            <a:r>
              <a:rPr lang="hr-HR" sz="2200" b="1" i="1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r-HR" sz="1800" b="1" i="1" dirty="0" smtClean="0">
                <a:solidFill>
                  <a:schemeClr val="bg2">
                    <a:lumMod val="50000"/>
                  </a:schemeClr>
                </a:solidFill>
              </a:rPr>
              <a:t>05.12.2021</a:t>
            </a:r>
            <a:r>
              <a:rPr lang="hr-HR" sz="1800" b="1" i="1" dirty="0">
                <a:solidFill>
                  <a:schemeClr val="bg2">
                    <a:lumMod val="50000"/>
                  </a:schemeClr>
                </a:solidFill>
              </a:rPr>
              <a:t>.)</a:t>
            </a:r>
            <a:endParaRPr lang="en-US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56CEC895-6CD3-4997-952F-45E81758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33274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4731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9970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4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801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553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041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8614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1737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3850C24-7529-4E20-9F77-8BCF4A46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18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529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3213184E-39F0-4A5F-A79D-5B587390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770C445-ECDE-49E8-88B1-8A3E04F56A72}"/>
              </a:ext>
            </a:extLst>
          </p:cNvPr>
          <p:cNvSpPr txBox="1"/>
          <p:nvPr/>
        </p:nvSpPr>
        <p:spPr>
          <a:xfrm>
            <a:off x="458787" y="1557338"/>
            <a:ext cx="8307387" cy="2933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1994.-2009. </a:t>
            </a:r>
            <a:r>
              <a:rPr lang="hr-H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prof. dr.sc. Jušić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pokrenula je brojne aktivnosti s ciljem senzibiliziranja stručnjaka i javnosti za ovo područje medicine. Nije bilo odgovora od strane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MiZ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-a.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Do perioda priprema za ulazak u EU nije postojao nijedan oblik palijativne skrbi osim volonterskih aktivnosti.</a:t>
            </a:r>
            <a:endParaRPr lang="hr-H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105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hr-HR" dirty="0">
              <a:solidFill>
                <a:schemeClr val="bg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3213184E-39F0-4A5F-A79D-5B587390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kstniOkvir 2">
            <a:extLst>
              <a:ext uri="{FF2B5EF4-FFF2-40B4-BE49-F238E27FC236}">
                <a16:creationId xmlns:a16="http://schemas.microsoft.com/office/drawing/2014/main" xmlns="" id="{33A29501-45AD-4D71-A0FD-38753C17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92696"/>
            <a:ext cx="7777162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sr-Latn-RS" sz="1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Svi dokumenti su izrađeni na temelju preporuka EU i Bijele knjige</a:t>
            </a:r>
          </a:p>
          <a:p>
            <a:endParaRPr lang="hr-HR" altLang="sr-Latn-RS" sz="18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hr-HR" altLang="sr-Latn-R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2003.</a:t>
            </a:r>
            <a:r>
              <a:rPr lang="hr-HR" altLang="sr-Latn-R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Vijeće ministara Europe donijelo je odluku: Sve članice EU obavezne su uvesti palijativnu skrb u sustav zdravstva</a:t>
            </a:r>
          </a:p>
          <a:p>
            <a:endParaRPr lang="hr-HR" altLang="sr-Latn-RS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hr-HR" altLang="sr-Latn-R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2009.</a:t>
            </a:r>
            <a:r>
              <a:rPr lang="hr-HR" altLang="sr-Latn-R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Palijativna medicina je sveobuhvatna skrb za bolesnika s uznapredovalom bolesti i za njegovu obitelj, s ciljem poboljšanja kvalitete života i promicanja prilagodbe na bolest, a sukladno pacijentovim potrebama, zahtjevima i željama, s tim da je prakticira kompetentan multidisciplinaran tim.</a:t>
            </a:r>
          </a:p>
          <a:p>
            <a:r>
              <a:rPr lang="hr-HR" altLang="sr-Latn-R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(Definition of the palliative medicine by Declan Walsh MD at The Cleveland Clinic Cleveland, Ohio. 2009.)</a:t>
            </a:r>
          </a:p>
          <a:p>
            <a:r>
              <a:rPr lang="hr-HR" altLang="sr-Latn-RS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prepoznaju </a:t>
            </a:r>
            <a:r>
              <a:rPr lang="hr-HR" altLang="sr-Latn-R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palijativno zbrinjavanje kao ljudsko pravo </a:t>
            </a:r>
            <a:endParaRPr lang="hr-HR" altLang="sr-Latn-RS" sz="2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endParaRPr lang="hr-HR" altLang="sr-Latn-RS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hr-HR" altLang="sr-Latn-R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2013</a:t>
            </a:r>
            <a:r>
              <a:rPr lang="hr-HR" altLang="sr-Latn-RS" sz="2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. </a:t>
            </a:r>
            <a:r>
              <a:rPr lang="hr-HR" altLang="sr-Latn-RS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Praška  povelja: Apel vladama da omoguće ublažavanje patnje i prepoznaju palijativno zbrinjavanje kao ljudsko pravo </a:t>
            </a:r>
          </a:p>
        </p:txBody>
      </p:sp>
    </p:spTree>
    <p:extLst>
      <p:ext uri="{BB962C8B-B14F-4D97-AF65-F5344CB8AC3E}">
        <p14:creationId xmlns:p14="http://schemas.microsoft.com/office/powerpoint/2010/main" val="2366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44E1A38-42F4-47FA-863C-E5ACD11C46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672625"/>
            <a:ext cx="7772400" cy="5096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Strate</a:t>
            </a:r>
            <a:r>
              <a:rPr lang="hr-HR" sz="24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gija</a:t>
            </a:r>
            <a:r>
              <a:rPr lang="hr-HR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 razvoja palijativne skrbi</a:t>
            </a:r>
            <a:r>
              <a:rPr lang="vi-VN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Arial" charset="0"/>
              </a:rPr>
              <a:t> 2014.-2016.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vi-VN" sz="24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Sustav palijativne skrbi se NE USPOSTAVLJA kao novi sustav.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Ustrojava se temeljem </a:t>
            </a:r>
            <a:endParaRPr lang="hr-HR" sz="20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  <a:p>
            <a:pPr eaLnBrk="1" hangingPunct="1">
              <a:buClr>
                <a:schemeClr val="bg1"/>
              </a:buClr>
              <a:buSzPct val="100000"/>
              <a:defRPr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prenamjene postojećih resursa, </a:t>
            </a:r>
          </a:p>
          <a:p>
            <a:pPr eaLnBrk="1" hangingPunct="1">
              <a:buClr>
                <a:schemeClr val="bg1"/>
              </a:buClr>
              <a:buSzPct val="100000"/>
              <a:defRPr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osnaživanjem i edukacijom profesionalaca i</a:t>
            </a:r>
          </a:p>
          <a:p>
            <a:pPr eaLnBrk="1" hangingPunct="1">
              <a:buClr>
                <a:schemeClr val="bg1"/>
              </a:buClr>
              <a:buSzPct val="100000"/>
              <a:defRPr/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uvođenjem novih procedura i standarda </a:t>
            </a:r>
            <a:r>
              <a:rPr lang="vi-VN" sz="2000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rada</a:t>
            </a:r>
            <a:endParaRPr lang="hr-HR" sz="2000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  <a:p>
            <a:pPr>
              <a:buClr>
                <a:schemeClr val="bg1"/>
              </a:buClr>
              <a:buSzPct val="100000"/>
              <a:defRPr/>
            </a:pPr>
            <a:endParaRPr lang="hr-HR" sz="20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>
              <a:buClr>
                <a:schemeClr val="bg1"/>
              </a:buClr>
              <a:buSzPct val="100000"/>
              <a:defRPr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2013.12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. –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Vlada prihvatila strategiju razvoja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PS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2014-2016</a:t>
            </a:r>
            <a:endParaRPr lang="hr-HR" sz="1800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  <a:p>
            <a:pPr>
              <a:buClr>
                <a:schemeClr val="bg1"/>
              </a:buClr>
              <a:buSzPct val="100000"/>
              <a:defRPr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Nacionalni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plan razvoja palijativne skrbi 2017.-2020.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   14.11.2018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. Novi Zakon o zdravstvenoj zaštiti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  <a:defRPr/>
            </a:pP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    Nacionalni </a:t>
            </a:r>
            <a:r>
              <a:rPr lang="hr-HR" sz="18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plan razvoja palijativne skrbi 2021.-2025</a:t>
            </a:r>
            <a:r>
              <a:rPr lang="hr-HR" sz="18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charset="0"/>
              </a:rPr>
              <a:t>.  (očekujemo)</a:t>
            </a:r>
            <a:endParaRPr lang="hr-HR" sz="18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39C31E43-B8C0-4812-BD9A-FF3A2F26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4EE6C1C0-1FFB-4AFE-84EF-AFB90986559C}"/>
              </a:ext>
            </a:extLst>
          </p:cNvPr>
          <p:cNvSpPr txBox="1"/>
          <p:nvPr/>
        </p:nvSpPr>
        <p:spPr>
          <a:xfrm>
            <a:off x="5004048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 NIJE PRIHVAĆEN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xmlns="" id="{F335E5D7-8C0A-484E-B53F-AF917074645B}"/>
              </a:ext>
            </a:extLst>
          </p:cNvPr>
          <p:cNvCxnSpPr/>
          <p:nvPr/>
        </p:nvCxnSpPr>
        <p:spPr>
          <a:xfrm flipV="1">
            <a:off x="7236296" y="5805264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6EDAE9B0-25D4-431C-ABC3-6B39842B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DEA75648-0BAE-4F27-B140-F079FFCEB76B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692696"/>
            <a:ext cx="8496944" cy="59046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25000" lnSpcReduction="20000"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endParaRPr lang="hr-HR" sz="4000" b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2010.            Humanitarni projekt </a:t>
            </a: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Ostani uz mene – </a:t>
            </a: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HCPS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endParaRPr lang="hr-HR" sz="6400" b="1" i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charset="0"/>
              <a:buChar char="•"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2010.23.09. osnovan je </a:t>
            </a: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„CEPAMET“ – MF Šalata, Zagreb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                                      (CEPAMET – Centar za palijativnu medicinu, 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                                                                  medicinsku etiku i komunikacijske vještine)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endParaRPr lang="hr-HR" sz="6400" b="1" i="1" dirty="0" smtClean="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Trajna edukacija – „ Osnove palijativne skrbi i medicine”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Poslije diplomski tečaj, prve kategorije, Medicinski fakultet Sveučilišta u Zagrebu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Uvijet za ugovaranje djelatnosti PS s HZZO-om</a:t>
            </a:r>
          </a:p>
          <a:p>
            <a:pPr marL="401637" lvl="1" indent="0" eaLnBrk="1" hangingPunct="1">
              <a:lnSpc>
                <a:spcPct val="8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t>Do sada educirano oko 2500 stručnjaka; dr., sr., psihologa, soc.radnika i drugih raznih profesija</a:t>
            </a:r>
          </a:p>
          <a:p>
            <a:pPr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2012. </a:t>
            </a:r>
            <a:r>
              <a:rPr lang="hr-HR" sz="6400" b="1" i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–</a:t>
            </a: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u sklopu Akcijskog plana MZ,  HZZO osniva 5 mobilnih palijativnih</a:t>
            </a:r>
          </a:p>
          <a:p>
            <a:pPr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         timova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DZ Istarske županije, </a:t>
            </a:r>
            <a:b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</a:b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DZ Rijeka, </a:t>
            </a:r>
            <a:b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</a:b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DZ Zagreb – Centar, </a:t>
            </a:r>
            <a:b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</a:b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DZ Čakovec, </a:t>
            </a:r>
            <a:b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</a:b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		DZ Osijek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    2013.  		DZ Vukovar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    2015.     		DZ Požega, DZ Dubrovnik i DZ Županja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r>
              <a:rPr lang="hr-HR" sz="64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</a:t>
            </a:r>
            <a:r>
              <a:rPr lang="hr-HR" sz="64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   2016. 		DZ Zagreb – Zapad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Clr>
                <a:schemeClr val="bg1"/>
              </a:buClr>
              <a:buSzPct val="100000"/>
              <a:buNone/>
              <a:defRPr/>
            </a:pPr>
            <a:endParaRPr lang="hr-HR" sz="6400" b="1" dirty="0" smtClean="0">
              <a:latin typeface="Palatino Linotype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bg1"/>
              </a:buClr>
              <a:buSzPct val="100000"/>
              <a:defRPr/>
            </a:pPr>
            <a:endParaRPr lang="hr-HR" sz="6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ECD1D812-71E4-4171-8C71-101C2C4F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0"/>
            <a:ext cx="7556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0ECF3E09-0693-40A4-B9AB-6485DEE6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4785"/>
            <a:ext cx="7772400" cy="3157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2013.01. – Otvoren 1. Hospicij u Rijeci</a:t>
            </a:r>
          </a:p>
          <a:p>
            <a:pPr eaLnBrk="1" hangingPunct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2013.01. – Popovača – Bolnica za kronične duševne </a:t>
            </a: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bolesnike </a:t>
            </a:r>
          </a:p>
          <a:p>
            <a:pPr eaLnBrk="1" hangingPunct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                                                           prvi odjel palijativne skrbi</a:t>
            </a:r>
            <a:endParaRPr lang="hr-HR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hr-HR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2013.04. – Dom zdravlja Osijek – Županijski centar za koordinaciju  		      	                              </a:t>
            </a:r>
            <a:r>
              <a:rPr lang="hr-HR" sz="1600" b="1" dirty="0" smtClean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 palijativne </a:t>
            </a: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skrbi</a:t>
            </a:r>
          </a:p>
          <a:p>
            <a:pPr eaLnBrk="1" hangingPunct="1">
              <a:lnSpc>
                <a:spcPct val="11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2013.11. – Opatija – I. nacionalna konferencija o palijativnoj skrbi</a:t>
            </a:r>
          </a:p>
          <a:p>
            <a:pPr marL="18288" indent="0" eaLnBrk="1" hangingPunct="1">
              <a:lnSpc>
                <a:spcPct val="115000"/>
              </a:lnSpc>
              <a:buClr>
                <a:schemeClr val="bg1"/>
              </a:buClr>
              <a:buSzPct val="100000"/>
              <a:buNone/>
              <a:defRPr/>
            </a:pPr>
            <a:endParaRPr lang="hr-HR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r-HR" sz="1600" b="1" dirty="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2014.06. – PB Ugljan – 1. odjel palijativne skrbi na odjelu </a:t>
            </a:r>
            <a:r>
              <a:rPr lang="hr-HR" sz="1600" b="1" dirty="0" err="1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  <a:cs typeface="Arial" panose="020B0604020202020204" pitchFamily="34" charset="0"/>
              </a:rPr>
              <a:t>psihogerijatrije</a:t>
            </a:r>
            <a:endParaRPr lang="hr-HR" sz="1600" b="1" dirty="0">
              <a:solidFill>
                <a:schemeClr val="bg2">
                  <a:lumMod val="50000"/>
                </a:schemeClr>
              </a:solidFill>
              <a:latin typeface="Palatino Linotype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6016</TotalTime>
  <Words>1406</Words>
  <Application>Microsoft Office PowerPoint</Application>
  <PresentationFormat>On-screen Show (4:3)</PresentationFormat>
  <Paragraphs>349</Paragraphs>
  <Slides>49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Elemental</vt:lpstr>
      <vt:lpstr> ODBOR ZA ZDRAVSTVO I SOCIJALNU POLITIKU HRVATSKOG SABORA  ŠTO MOŽEMO UNAPRIJEDITI U PALIJATIVNOJ SKRBI U RH   Hrvatsko društvo za palijativnu medicinu HLZ  Vlasta Vučevac dr.med. predsjednica  Zagreb 21. 10.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integrirane skrbi za palijativnog pacijenta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PSIHOTERAPIJSKI INTERVJU U DIJAGNOSTICI PTSD</dc:title>
  <dc:creator>Gegurek</dc:creator>
  <cp:lastModifiedBy>Korisnik</cp:lastModifiedBy>
  <cp:revision>474</cp:revision>
  <dcterms:created xsi:type="dcterms:W3CDTF">2007-04-28T17:34:34Z</dcterms:created>
  <dcterms:modified xsi:type="dcterms:W3CDTF">2022-10-19T18:44:40Z</dcterms:modified>
</cp:coreProperties>
</file>